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99" r:id="rId6"/>
    <p:sldId id="300" r:id="rId7"/>
    <p:sldId id="301" r:id="rId8"/>
    <p:sldId id="304" r:id="rId9"/>
    <p:sldId id="302" r:id="rId10"/>
    <p:sldId id="305" r:id="rId11"/>
    <p:sldId id="313" r:id="rId12"/>
    <p:sldId id="303" r:id="rId13"/>
    <p:sldId id="307" r:id="rId14"/>
    <p:sldId id="309" r:id="rId15"/>
    <p:sldId id="310" r:id="rId16"/>
    <p:sldId id="308" r:id="rId17"/>
    <p:sldId id="311" r:id="rId18"/>
    <p:sldId id="312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7" r:id="rId31"/>
    <p:sldId id="296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Jak-na-projekt/Elektronicka-zadost/Edukacni-videa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strukturalni-fondy.cz/getmedia/08d49cce-09e3-4707-897c-7be54d7887b1/Specificka-pravidla_SC-1-3_69_CLLD_verze-1-1.pdf?ext=.pdf" TargetMode="External"/><Relationship Id="rId4" Type="http://schemas.openxmlformats.org/officeDocument/2006/relationships/hyperlink" Target="http://www.strukturalni-fondy.cz/getmedia/0214a19a-5d4a-4734-b1b2-7facb47b9f4a/Obecna-pravidla-IROP_vydani-1-9_2-6.2017.pdf?ext=.pd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va.rousarova@maschrudimsko.cz" TargetMode="External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strukturalni-fondy.cz/cs/Microsites/IROP/Vyzvy/Vyzva-c-65-Socialni-podnikani-integrovane-projekty-CLLD" TargetMode="External"/><Relationship Id="rId4" Type="http://schemas.openxmlformats.org/officeDocument/2006/relationships/hyperlink" Target="http://www.strukturalni-fondy.cz/cs/Microsites/IROP/Vyzvy/Vyzva-c-53-Udrzitelna-doprava-integrovane-projekty-CLL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rukturalni-fondy.cz/getmedia/08d49cce-09e3-4707-897c-7be54d7887b1/Specificka-pravidla_SC-1-3_69_CLLD_verze-1-1.pdf?ext=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potenciální žadatele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MAS Chrudimsko – </a:t>
            </a:r>
            <a:r>
              <a:rPr lang="cs-CZ" dirty="0" smtClean="0"/>
              <a:t>IROP – Zmírnění dopadů živelných pohrom I.</a:t>
            </a:r>
            <a:endParaRPr lang="cs-CZ" dirty="0" smtClean="0"/>
          </a:p>
          <a:p>
            <a:r>
              <a:rPr lang="cs-CZ" dirty="0" smtClean="0"/>
              <a:t>27.10.2017</a:t>
            </a:r>
            <a:endParaRPr lang="cs-CZ" dirty="0"/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Technika pro integrovaný záchranný </a:t>
            </a:r>
            <a:r>
              <a:rPr lang="cs-CZ" sz="4000" dirty="0" smtClean="0"/>
              <a:t>systém 4/5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Povinné přílohy:</a:t>
            </a:r>
          </a:p>
          <a:p>
            <a:pPr marL="514350" indent="-514350">
              <a:buAutoNum type="arabicPeriod"/>
            </a:pPr>
            <a:r>
              <a:rPr lang="cs-CZ" dirty="0" smtClean="0"/>
              <a:t>Plná </a:t>
            </a:r>
            <a:r>
              <a:rPr lang="cs-CZ" dirty="0" smtClean="0"/>
              <a:t>moc – </a:t>
            </a:r>
            <a:r>
              <a:rPr lang="cs-CZ" sz="1800" dirty="0" smtClean="0"/>
              <a:t>při přenesení pravomocí na jinou osobu</a:t>
            </a:r>
            <a:endParaRPr lang="cs-CZ" sz="1800" dirty="0" smtClean="0"/>
          </a:p>
          <a:p>
            <a:pPr marL="514350" indent="-514350">
              <a:buAutoNum type="arabicPeriod"/>
            </a:pPr>
            <a:r>
              <a:rPr lang="cs-CZ" dirty="0" smtClean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Stanovisko HZS kraje – </a:t>
            </a:r>
            <a:r>
              <a:rPr lang="cs-CZ" sz="1800" dirty="0" smtClean="0"/>
              <a:t>příloha č. 7A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Studie proveditelnosti – </a:t>
            </a:r>
            <a:r>
              <a:rPr lang="cs-CZ" sz="1800" dirty="0" smtClean="0"/>
              <a:t>příloha č. 4A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Výpočet čistých jiných peněžních </a:t>
            </a:r>
            <a:r>
              <a:rPr lang="cs-CZ" dirty="0" smtClean="0"/>
              <a:t>příjmů – </a:t>
            </a:r>
            <a:r>
              <a:rPr lang="cs-CZ" sz="1800" dirty="0" smtClean="0"/>
              <a:t>např. v případě prodeje původního vybavení, vzor výpočtu přílohou č. 29 Obecných pravidel</a:t>
            </a:r>
            <a:endParaRPr lang="cs-CZ" sz="18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Technika pro integrovaný záchranný </a:t>
            </a:r>
            <a:r>
              <a:rPr lang="cs-CZ" sz="4000" dirty="0" smtClean="0"/>
              <a:t>systém 5/5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Indikátory:</a:t>
            </a:r>
          </a:p>
          <a:p>
            <a:pPr marL="0" indent="0">
              <a:buNone/>
            </a:pPr>
            <a:r>
              <a:rPr lang="cs-CZ" b="1" dirty="0" smtClean="0"/>
              <a:t>5 70 01 – Počet nové techniky a věcných prostředků složek IZS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Výchozí hodnota nulová</a:t>
            </a:r>
          </a:p>
          <a:p>
            <a:r>
              <a:rPr lang="cs-CZ" dirty="0" smtClean="0"/>
              <a:t>Cílová hodnota dle počtu plánované nakoupené techniky</a:t>
            </a:r>
          </a:p>
          <a:p>
            <a:pPr marL="0" indent="0">
              <a:buNone/>
            </a:pPr>
            <a:r>
              <a:rPr lang="cs-CZ" dirty="0"/>
              <a:t>Dosaženou hodnotu vykazuje v systému MS 2014+ prostřednictvím Průběžných zpráv o realizaci projektu, Závěrečné zprávy o realizaci projektu, Zpráv o udržitelnosti projektu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1/6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Podporované jsou aktivity zaměřené na:</a:t>
            </a:r>
          </a:p>
          <a:p>
            <a:r>
              <a:rPr lang="cs-CZ" dirty="0" smtClean="0"/>
              <a:t>Stavby</a:t>
            </a:r>
          </a:p>
          <a:p>
            <a:r>
              <a:rPr lang="cs-CZ" dirty="0" smtClean="0"/>
              <a:t>Stavební úpravy</a:t>
            </a:r>
          </a:p>
          <a:p>
            <a:r>
              <a:rPr lang="cs-CZ" dirty="0" smtClean="0"/>
              <a:t>Úpravy vnějších prostor</a:t>
            </a:r>
          </a:p>
          <a:p>
            <a:r>
              <a:rPr lang="cs-CZ" dirty="0" smtClean="0"/>
              <a:t>Pořízení vybavení základních složek IZS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 Za účelem zvýšení odolnosti základních složek IZS vůči účinkům mimořádné události tak, aby mohly plnit své úkoly v podmínkách mimořádné události a byly zajištěny podmínky pro rychlý výjezd složek IZS k mimořádné události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2/6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Hlavní podporované aktivity (min. 85 % celkových způsobilých výdajů):</a:t>
            </a:r>
          </a:p>
          <a:p>
            <a:r>
              <a:rPr lang="cs-CZ" sz="3600" dirty="0" smtClean="0"/>
              <a:t>Stavební úpravy stanice základní složky IZS</a:t>
            </a:r>
          </a:p>
          <a:p>
            <a:r>
              <a:rPr lang="cs-CZ" sz="3600" dirty="0" smtClean="0"/>
              <a:t>Vybudování stanice základní složky IZS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Soulad s relevantními dokumenty:</a:t>
            </a:r>
          </a:p>
          <a:p>
            <a:pPr>
              <a:lnSpc>
                <a:spcPct val="110000"/>
              </a:lnSpc>
            </a:pPr>
            <a:r>
              <a:rPr lang="cs-CZ" sz="3400" dirty="0"/>
              <a:t>Zajištění odolnosti a vybavenosti základních složek integrovaného záchranného systému – Krajských zdravotnických záchranných služeb v území, s důrazem na přizpůsobení se změnám klimatu a novým rizikům v období 2014 – 2020</a:t>
            </a:r>
          </a:p>
          <a:p>
            <a:pPr>
              <a:lnSpc>
                <a:spcPct val="110000"/>
              </a:lnSpc>
            </a:pPr>
            <a:r>
              <a:rPr lang="cs-CZ" sz="3400" dirty="0"/>
              <a:t>Zajištění odolnosti a vybavenosti základních složek integrovaného záchranného systému – Policie ČR a Hasičského záchranného sboru ČR (včetně JSDH) v území, s důrazem na přizpůsobení se změnám klimatu a novým rizikům v období 2014 – 2020 </a:t>
            </a:r>
          </a:p>
          <a:p>
            <a:pPr>
              <a:lnSpc>
                <a:spcPct val="110000"/>
              </a:lnSpc>
            </a:pPr>
            <a:r>
              <a:rPr lang="cs-CZ" sz="3400" dirty="0"/>
              <a:t>Zajištění odolnosti a vybavenosti základních složek integrovaného záchranného systému – Policie ČR a Hasičského záchranného sboru ČR (včetně JSDH) v území, s důrazem na přizpůsobení se změnám klimatu a novým rizikům v období 2014 -2020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8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3/6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Vedlejší podporované aktivity (max. 15 % celkových způsobilých výdajů):</a:t>
            </a:r>
            <a:endParaRPr lang="cs-CZ" dirty="0"/>
          </a:p>
          <a:p>
            <a:r>
              <a:rPr lang="cs-CZ" dirty="0"/>
              <a:t>zpracování projektové dokumentace, </a:t>
            </a:r>
          </a:p>
          <a:p>
            <a:r>
              <a:rPr lang="cs-CZ" dirty="0" smtClean="0"/>
              <a:t>zpracování </a:t>
            </a:r>
            <a:r>
              <a:rPr lang="cs-CZ" dirty="0"/>
              <a:t>studie proveditelnosti nebo její části, </a:t>
            </a:r>
          </a:p>
          <a:p>
            <a:r>
              <a:rPr lang="cs-CZ" dirty="0" smtClean="0"/>
              <a:t>zpracování </a:t>
            </a:r>
            <a:r>
              <a:rPr lang="cs-CZ" dirty="0"/>
              <a:t>zadávacích dokumentací k zakázkám a organizace výběrových a zadávacích řízení,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 projektu, </a:t>
            </a:r>
          </a:p>
          <a:p>
            <a:r>
              <a:rPr lang="cs-CZ" dirty="0" smtClean="0"/>
              <a:t>zabezpečení </a:t>
            </a:r>
            <a:r>
              <a:rPr lang="cs-CZ" dirty="0"/>
              <a:t>výstavby (technický dozor investora, BOZP, autorský dozor), </a:t>
            </a:r>
          </a:p>
          <a:p>
            <a:r>
              <a:rPr lang="cs-CZ" dirty="0" smtClean="0"/>
              <a:t>nákup </a:t>
            </a:r>
            <a:r>
              <a:rPr lang="cs-CZ" dirty="0"/>
              <a:t>pozemků, </a:t>
            </a:r>
          </a:p>
          <a:p>
            <a:r>
              <a:rPr lang="cs-CZ" dirty="0" smtClean="0"/>
              <a:t>demolice </a:t>
            </a:r>
            <a:r>
              <a:rPr lang="cs-CZ" dirty="0"/>
              <a:t>objektů, jejichž odstranění souvisí s realizací projektu.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4/6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Výstavba nových objektů</a:t>
            </a:r>
          </a:p>
          <a:p>
            <a:r>
              <a:rPr lang="cs-CZ" dirty="0" smtClean="0"/>
              <a:t>Rekonstrukce stávající stavby- střešní konstrukce, obvodové stěny, výměna výplní vnějších otvorů stavby</a:t>
            </a:r>
          </a:p>
          <a:p>
            <a:r>
              <a:rPr lang="cs-CZ" dirty="0" smtClean="0"/>
              <a:t>Stavební úprava vnitřních prostor – podlahy, stropy, příčky, administrativní, manipulační, skladovací prostory, zázemí (šatny, společenské místnosti, sanitární zařízení), prostory pro garážování techniky</a:t>
            </a:r>
          </a:p>
          <a:p>
            <a:r>
              <a:rPr lang="cs-CZ" dirty="0" smtClean="0"/>
              <a:t>Vybudování zpevněných a manipulačních ploch v areálu stanice</a:t>
            </a:r>
          </a:p>
          <a:p>
            <a:r>
              <a:rPr lang="cs-CZ" dirty="0" smtClean="0"/>
              <a:t>Úpravy venkovního prostranství</a:t>
            </a:r>
          </a:p>
          <a:p>
            <a:r>
              <a:rPr lang="cs-CZ" dirty="0" smtClean="0"/>
              <a:t>Vybudování nových či nezbytná rekonstrukce stávajících inženýrských sítí</a:t>
            </a:r>
            <a:endParaRPr lang="cs-CZ" dirty="0"/>
          </a:p>
          <a:p>
            <a:r>
              <a:rPr lang="cs-CZ" dirty="0" smtClean="0"/>
              <a:t>nákup budovy</a:t>
            </a:r>
          </a:p>
          <a:p>
            <a:r>
              <a:rPr lang="cs-CZ" dirty="0" smtClean="0"/>
              <a:t>Pořízení technického a technologického vybavení staveb</a:t>
            </a:r>
            <a:r>
              <a:rPr lang="cs-CZ" dirty="0"/>
              <a:t> </a:t>
            </a:r>
            <a:r>
              <a:rPr lang="cs-CZ" dirty="0" smtClean="0"/>
              <a:t>funkčně spjatého s nemovitostí </a:t>
            </a:r>
          </a:p>
          <a:p>
            <a:pPr marL="0" indent="0">
              <a:buNone/>
            </a:pPr>
            <a:r>
              <a:rPr lang="cs-CZ" dirty="0" smtClean="0"/>
              <a:t>BLIŽŠÍ VÝČET OBSAHUJÍ SPECIFICKÁ PRAVIDLA</a:t>
            </a:r>
          </a:p>
        </p:txBody>
      </p:sp>
    </p:spTree>
    <p:extLst>
      <p:ext uri="{BB962C8B-B14F-4D97-AF65-F5344CB8AC3E}">
        <p14:creationId xmlns:p14="http://schemas.microsoft.com/office/powerpoint/2010/main" val="9675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5/6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Povinné přílohy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Plná </a:t>
            </a:r>
            <a:r>
              <a:rPr lang="cs-CZ" dirty="0" smtClean="0"/>
              <a:t>moc – při převedení pravomocí na jinou osobu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Stanovisko HZS kraje – vzor přílohou č. 7B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Studie proveditelnosti – osnova přílohou č. 4B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Výpočet čistých jiných peněžních příjmů – vzor výpočtu přílohou č. 29 Obecných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Územní rozhodnutí nebo územní souhlas nebo veřejnoprávní smlouva nahrazující územní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Žádost o stavební povolení nebo ohlášení, případně stavební povolení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Projektová dokumentace pro vydání stavební povolení nebo pro ohlášení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 o prokázání právních vztahů k nemovitému majetku, který je předmětem majetku</a:t>
            </a:r>
          </a:p>
          <a:p>
            <a:pPr marL="514350" indent="-514350">
              <a:buAutoNum type="arabicPeriod"/>
            </a:pPr>
            <a:r>
              <a:rPr lang="cs-CZ" dirty="0" smtClean="0"/>
              <a:t>Položkový rozpočet stavby</a:t>
            </a:r>
          </a:p>
        </p:txBody>
      </p:sp>
    </p:spTree>
    <p:extLst>
      <p:ext uri="{BB962C8B-B14F-4D97-AF65-F5344CB8AC3E}">
        <p14:creationId xmlns:p14="http://schemas.microsoft.com/office/powerpoint/2010/main" val="3196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Stanice Integrovaného záchranného </a:t>
            </a:r>
            <a:r>
              <a:rPr lang="cs-CZ" sz="4000" dirty="0" smtClean="0"/>
              <a:t>systému 6/6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Indikátory</a:t>
            </a:r>
          </a:p>
          <a:p>
            <a:pPr marL="0" indent="0">
              <a:buNone/>
            </a:pPr>
            <a:r>
              <a:rPr lang="cs-CZ" b="1" dirty="0" smtClean="0"/>
              <a:t>5 75 01 – Počet nových a modernizovaných objektů sloužících složkám IZS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 smtClean="0"/>
              <a:t>Výchozí hodnota nulová</a:t>
            </a:r>
          </a:p>
          <a:p>
            <a:r>
              <a:rPr lang="cs-CZ" dirty="0" smtClean="0"/>
              <a:t>Cílová hodnota určená žadatelem v žádosti závazná</a:t>
            </a:r>
          </a:p>
          <a:p>
            <a:pPr marL="0" indent="0">
              <a:buNone/>
            </a:pPr>
            <a:r>
              <a:rPr lang="cs-CZ" dirty="0" smtClean="0"/>
              <a:t>Dosaženou hodnotu vykazuje v systému MS 2014+ prostřednictvím Průběžných zpráv o realizaci projektu, Závěrečné zprávy o realizaci projektu, Zpráv o udržitelnosti projektu </a:t>
            </a:r>
          </a:p>
        </p:txBody>
      </p:sp>
    </p:spTree>
    <p:extLst>
      <p:ext uri="{BB962C8B-B14F-4D97-AF65-F5344CB8AC3E}">
        <p14:creationId xmlns:p14="http://schemas.microsoft.com/office/powerpoint/2010/main" val="39003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= doba, po kterou příjemce musí zachovat výstupy projektu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cs-CZ" dirty="0" smtClean="0"/>
              <a:t>Stanovena </a:t>
            </a:r>
            <a:r>
              <a:rPr lang="cs-CZ" dirty="0" smtClean="0"/>
              <a:t>na </a:t>
            </a:r>
            <a:r>
              <a:rPr lang="cs-CZ" b="1" dirty="0" smtClean="0"/>
              <a:t>5 let </a:t>
            </a:r>
            <a:r>
              <a:rPr lang="cs-CZ" dirty="0" smtClean="0"/>
              <a:t>od provedení poslední platby příjemci ze strany ŘO </a:t>
            </a:r>
            <a:r>
              <a:rPr lang="cs-CZ" dirty="0" smtClean="0"/>
              <a:t>IROP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Příjemce podpory je povinen:</a:t>
            </a:r>
          </a:p>
          <a:p>
            <a:r>
              <a:rPr lang="cs-CZ" dirty="0" smtClean="0"/>
              <a:t>Řádně uchovávat veškerou dokumentaci a účetní doklady související s realizací projektu</a:t>
            </a:r>
          </a:p>
          <a:p>
            <a:r>
              <a:rPr lang="cs-CZ" dirty="0" smtClean="0"/>
              <a:t>Veškerý pořízený majetek používat k účelu, ke kterému se zavázal v žádosti o podporu</a:t>
            </a:r>
          </a:p>
          <a:p>
            <a:r>
              <a:rPr lang="cs-CZ" dirty="0" smtClean="0"/>
              <a:t>Zajistit financování veškerých výdajů spojených s provozem a </a:t>
            </a:r>
            <a:r>
              <a:rPr lang="cs-CZ" dirty="0" smtClean="0"/>
              <a:t>údržbou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ŘO IROP doporučuje příjemcům sjednat pojištění majetku pořízeného z IROP.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27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Funguje v Internet Explorer nebo </a:t>
            </a:r>
            <a:r>
              <a:rPr lang="cs-CZ" dirty="0" err="1" smtClean="0"/>
              <a:t>Mozilla</a:t>
            </a:r>
            <a:r>
              <a:rPr lang="cs-CZ" dirty="0" smtClean="0"/>
              <a:t> - nejnovější verze</a:t>
            </a:r>
          </a:p>
          <a:p>
            <a:r>
              <a:rPr lang="cs-CZ" dirty="0" smtClean="0"/>
              <a:t>Edukační videa k vyplnění žádosti: </a:t>
            </a:r>
            <a:r>
              <a:rPr lang="cs-CZ" dirty="0" smtClean="0">
                <a:hlinkClick r:id="rId3"/>
              </a:rPr>
              <a:t>http://www.dotaceeu.cz/cs/Jak-na-projekt/Elektronicka-zadost/Edukacni-videa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4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Představení výzvy</a:t>
            </a:r>
          </a:p>
          <a:p>
            <a:pPr lvl="0"/>
            <a:r>
              <a:rPr lang="cs-CZ" dirty="0" smtClean="0"/>
              <a:t>Podporované aktivity</a:t>
            </a:r>
          </a:p>
          <a:p>
            <a:pPr lvl="0"/>
            <a:r>
              <a:rPr lang="cs-CZ" dirty="0" smtClean="0"/>
              <a:t>Způsobilé výdaje</a:t>
            </a:r>
          </a:p>
          <a:p>
            <a:pPr lvl="0"/>
            <a:r>
              <a:rPr lang="cs-CZ" dirty="0" smtClean="0"/>
              <a:t>Indikátory</a:t>
            </a:r>
            <a:endParaRPr lang="cs-CZ" dirty="0"/>
          </a:p>
          <a:p>
            <a:pPr lvl="0"/>
            <a:r>
              <a:rPr lang="cs-CZ" dirty="0" smtClean="0"/>
              <a:t>Podání žádostí o podporu v ISKP 14+</a:t>
            </a:r>
          </a:p>
          <a:p>
            <a:pPr lvl="0"/>
            <a:r>
              <a:rPr lang="cs-CZ" dirty="0" smtClean="0"/>
              <a:t>Hodnocení projektů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06" y="1825625"/>
            <a:ext cx="6619588" cy="4351338"/>
          </a:xfrm>
        </p:spPr>
      </p:pic>
    </p:spTree>
    <p:extLst>
      <p:ext uri="{BB962C8B-B14F-4D97-AF65-F5344CB8AC3E}">
        <p14:creationId xmlns:p14="http://schemas.microsoft.com/office/powerpoint/2010/main" val="5216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987246" y="4519749"/>
            <a:ext cx="288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VYBRAT VÝZVU Č. 69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28" y="1825625"/>
            <a:ext cx="9835344" cy="4351338"/>
          </a:xfrm>
        </p:spPr>
      </p:pic>
    </p:spTree>
    <p:extLst>
      <p:ext uri="{BB962C8B-B14F-4D97-AF65-F5344CB8AC3E}">
        <p14:creationId xmlns:p14="http://schemas.microsoft.com/office/powerpoint/2010/main" val="7269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89" y="1825625"/>
            <a:ext cx="972782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151223" y="5016137"/>
            <a:ext cx="309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Vybrat výzvu MAS Chrudimsko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81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6" y="1825625"/>
            <a:ext cx="10334428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63402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82590"/>
              </p:ext>
            </p:extLst>
          </p:nvPr>
        </p:nvGraphicFramePr>
        <p:xfrm>
          <a:off x="1549862" y="1426248"/>
          <a:ext cx="81279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25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Centrum pro regionální rozvoj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IROP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Dle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administrativních kapacit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MAS Chrudimsko – IROP – Zmírnění dopadů živelných pohrom I.</a:t>
            </a:r>
          </a:p>
          <a:p>
            <a:pPr lvl="0"/>
            <a:r>
              <a:rPr lang="cs-CZ" dirty="0" smtClean="0"/>
              <a:t>Číslo výzvy bude uvedeno v textu výzvy</a:t>
            </a:r>
          </a:p>
          <a:p>
            <a:pPr lvl="0"/>
            <a:r>
              <a:rPr lang="cs-CZ" dirty="0" smtClean="0"/>
              <a:t>Celková částka dotace z Evropského fondu pro regionální rozvoj pro výzvu: </a:t>
            </a:r>
          </a:p>
          <a:p>
            <a:pPr marL="0" lv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4 000 000 Kč</a:t>
            </a:r>
            <a:endParaRPr lang="cs-CZ" b="1" dirty="0"/>
          </a:p>
          <a:p>
            <a:pPr lvl="0"/>
            <a:r>
              <a:rPr lang="cs-CZ" dirty="0" smtClean="0"/>
              <a:t>Dotace z EFRR: 95 % způsobilých výdajů, příjemce 5 %</a:t>
            </a:r>
          </a:p>
          <a:p>
            <a:pPr lvl="0"/>
            <a:r>
              <a:rPr lang="cs-CZ" dirty="0" smtClean="0"/>
              <a:t>Forma financování: ex-post (blíže v Obecných pravidlech)</a:t>
            </a:r>
          </a:p>
          <a:p>
            <a:pPr lvl="0"/>
            <a:r>
              <a:rPr lang="cs-CZ" dirty="0" smtClean="0"/>
              <a:t>Minimální výše způsobilých výdajů není omezena</a:t>
            </a:r>
          </a:p>
          <a:p>
            <a:pPr lvl="0"/>
            <a:r>
              <a:rPr lang="cs-CZ" dirty="0" smtClean="0"/>
              <a:t>Maximální výše způsobilých výdajů bude stanovena ve </a:t>
            </a:r>
            <a:r>
              <a:rPr lang="cs-CZ" dirty="0" smtClean="0"/>
              <a:t>výzvě</a:t>
            </a:r>
            <a:endParaRPr lang="cs-CZ" dirty="0" smtClean="0"/>
          </a:p>
          <a:p>
            <a:pPr lvl="0"/>
            <a:r>
              <a:rPr lang="cs-CZ" dirty="0" smtClean="0"/>
              <a:t>Předpokládané vyhlášení výzvy MAS: konec listopadu 2017</a:t>
            </a:r>
          </a:p>
          <a:p>
            <a:pPr lvl="0"/>
            <a:r>
              <a:rPr lang="cs-CZ" dirty="0" smtClean="0"/>
              <a:t>Předpokládané uzavření výzvy MAS: leden 2018 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 Centrem pro regionální </a:t>
            </a:r>
            <a:r>
              <a:rPr lang="cs-CZ" dirty="0" smtClean="0"/>
              <a:t>rozvoj – kritéria hodnocení jsou obsažena ve Specifických pravidlech</a:t>
            </a:r>
            <a:endParaRPr lang="cs-CZ" dirty="0" smtClean="0"/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 – Zprávy o realizaci projektu, Zprávy o udržitelnosti projektu dle obecných pravidel IROP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Text výzvy bude po vyhlášení dostupný zde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http://www.maschrudimsko.cz/kdy-zadat-vyzvy</a:t>
            </a:r>
            <a:r>
              <a:rPr lang="cs-CZ" dirty="0" smtClean="0">
                <a:hlinkClick r:id="rId2"/>
              </a:rPr>
              <a:t>#</a:t>
            </a:r>
            <a:endParaRPr lang="cs-CZ" dirty="0" smtClean="0"/>
          </a:p>
          <a:p>
            <a:r>
              <a:rPr lang="cs-CZ" dirty="0"/>
              <a:t>ISKP 14+: </a:t>
            </a:r>
            <a:r>
              <a:rPr lang="cs-CZ" u="sng" dirty="0">
                <a:hlinkClick r:id="rId3"/>
              </a:rPr>
              <a:t>https://mseu.mssf.cz/</a:t>
            </a:r>
            <a:endParaRPr lang="cs-CZ" u="sng" dirty="0"/>
          </a:p>
          <a:p>
            <a:r>
              <a:rPr lang="cs-CZ" dirty="0" smtClean="0"/>
              <a:t>Obecná pravidla pro žadatele a příjemce IROP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http://www.strukturalni-fondy.cz/getmedia/0214a19a-5d4a-4734-b1b2-7facb47b9f4a/Obecna-pravidla-IROP_vydani-1-9_2-6.2017.pdf?ext=.</a:t>
            </a:r>
            <a:r>
              <a:rPr lang="cs-CZ" dirty="0" smtClean="0">
                <a:hlinkClick r:id="rId4"/>
              </a:rPr>
              <a:t>pdf</a:t>
            </a:r>
            <a:endParaRPr lang="cs-CZ" dirty="0" smtClean="0"/>
          </a:p>
          <a:p>
            <a:r>
              <a:rPr lang="cs-CZ" dirty="0" smtClean="0"/>
              <a:t>Specifická pravidla pro žadatele </a:t>
            </a:r>
            <a:r>
              <a:rPr lang="cs-CZ" dirty="0"/>
              <a:t>a </a:t>
            </a:r>
            <a:r>
              <a:rPr lang="cs-CZ" dirty="0" smtClean="0"/>
              <a:t>příjemce v rámci výzvy č. 69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http://www.strukturalni-fondy.cz/getmedia/08d49cce-09e3-4707-897c-7be54d7887b1/Specificka-pravidla_SC-1-3_69_CLLD_verze-1-1.pdf?ext=.</a:t>
            </a:r>
            <a:r>
              <a:rPr lang="cs-CZ" dirty="0" smtClean="0">
                <a:hlinkClick r:id="rId5"/>
              </a:rPr>
              <a:t>pdf</a:t>
            </a:r>
            <a:endParaRPr lang="cs-CZ" dirty="0" smtClean="0"/>
          </a:p>
          <a:p>
            <a:r>
              <a:rPr lang="cs-CZ" dirty="0" smtClean="0"/>
              <a:t>Podrobné informace k indikátorům: Příloha č. 3 Specifických pravidel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Ing. 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Iva Roušarová</a:t>
            </a:r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Iva.rousarova@maschrudimsko.cz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606 143 255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95" y="814027"/>
            <a:ext cx="719937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69 IROP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 dirty="0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39000"/>
            <a:ext cx="1708732" cy="3414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438606" y="2092309"/>
            <a:ext cx="2637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dirty="0" smtClean="0">
              <a:hlinkClick r:id="rId4"/>
            </a:endParaRPr>
          </a:p>
          <a:p>
            <a:pPr lvl="0"/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www.strukturalni-fondy.cz/cs/Microsites/IROP/Vyzvy/Vyzva-c-65-Socialni-podnikani-integrovane-projekty-CLLD</a:t>
            </a:r>
            <a:endParaRPr lang="cs-CZ" dirty="0"/>
          </a:p>
          <a:p>
            <a:pPr lvl="0"/>
            <a:endParaRPr lang="cs-CZ" dirty="0" smtClean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75" y="1385219"/>
            <a:ext cx="7316221" cy="479174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438606" y="5055326"/>
            <a:ext cx="343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Výzva MAS se řídí pravidly výzvy č.69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1. Technika pro integrovaný záchranný systém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 smtClean="0"/>
              <a:t>2. Stanice integrovaného záchranného systému</a:t>
            </a:r>
          </a:p>
          <a:p>
            <a:pPr marL="0" lvl="0" indent="0">
              <a:buNone/>
            </a:pPr>
            <a:endParaRPr lang="cs-CZ" b="1" dirty="0"/>
          </a:p>
          <a:p>
            <a:r>
              <a:rPr lang="cs-CZ" dirty="0" smtClean="0"/>
              <a:t>V jedné žádosti nemůže žadatel kombinovat výše uvedené aktivity.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Jeden žadatel může předložit více žádostí o podporu.</a:t>
            </a:r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38999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Ministerstvo vnitra – generální ředitelství Hasičského záchranného sboru ČR, </a:t>
            </a:r>
          </a:p>
          <a:p>
            <a:r>
              <a:rPr lang="cs-CZ" dirty="0" smtClean="0"/>
              <a:t>hasičské </a:t>
            </a:r>
            <a:r>
              <a:rPr lang="cs-CZ" dirty="0"/>
              <a:t>záchranné sbory (dále jen „HZS“) krajů, </a:t>
            </a:r>
          </a:p>
          <a:p>
            <a:r>
              <a:rPr lang="cs-CZ" dirty="0" smtClean="0"/>
              <a:t>Záchranný </a:t>
            </a:r>
            <a:r>
              <a:rPr lang="cs-CZ" dirty="0"/>
              <a:t>útvar HZS ČR, </a:t>
            </a:r>
          </a:p>
          <a:p>
            <a:r>
              <a:rPr lang="cs-CZ" dirty="0" smtClean="0"/>
              <a:t>obce</a:t>
            </a:r>
            <a:r>
              <a:rPr lang="cs-CZ" dirty="0"/>
              <a:t>, které zřizují jednotky požární ochrany (§ 29 zákona č. 133/1985 Sb., o požární ochraně), resp. jednotky sboru dobrovolných hasičů (dále jen „JSDH“) kategorie II a III podle přílohy zákona č. 133/1985 Sb., o požární ochraně, </a:t>
            </a:r>
          </a:p>
          <a:p>
            <a:r>
              <a:rPr lang="cs-CZ" dirty="0" smtClean="0"/>
              <a:t>Ministerstvo </a:t>
            </a:r>
            <a:r>
              <a:rPr lang="cs-CZ" dirty="0"/>
              <a:t>vnitra – Policejní prezidium ČR, </a:t>
            </a:r>
          </a:p>
          <a:p>
            <a:r>
              <a:rPr lang="cs-CZ" dirty="0" smtClean="0"/>
              <a:t>krajská </a:t>
            </a:r>
            <a:r>
              <a:rPr lang="cs-CZ" dirty="0"/>
              <a:t>ředitelství Policie ČR, </a:t>
            </a:r>
          </a:p>
          <a:p>
            <a:r>
              <a:rPr lang="cs-CZ" dirty="0" smtClean="0"/>
              <a:t>kraje </a:t>
            </a:r>
            <a:r>
              <a:rPr lang="cs-CZ" dirty="0"/>
              <a:t>(kromě hl. města Prahy) jako zřizovatelé zdravotnické záchranné služby krajů, </a:t>
            </a:r>
          </a:p>
          <a:p>
            <a:r>
              <a:rPr lang="cs-CZ" dirty="0" smtClean="0"/>
              <a:t>státní </a:t>
            </a:r>
            <a:r>
              <a:rPr lang="cs-CZ" dirty="0"/>
              <a:t>organizace, která zřizuje jednotku HZS podniku s územní působností 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Technika pro integrovaný záchranný </a:t>
            </a:r>
            <a:r>
              <a:rPr lang="cs-CZ" sz="4000" dirty="0" smtClean="0"/>
              <a:t>systém 1/5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podporované aktivity:</a:t>
            </a:r>
          </a:p>
          <a:p>
            <a:pPr marL="0" indent="0">
              <a:buNone/>
            </a:pPr>
            <a:r>
              <a:rPr lang="cs-CZ" dirty="0" smtClean="0"/>
              <a:t>Pořízení specializované techniky a věcných prostředků</a:t>
            </a:r>
          </a:p>
          <a:p>
            <a:r>
              <a:rPr lang="cs-CZ" dirty="0">
                <a:solidFill>
                  <a:srgbClr val="00B0F0"/>
                </a:solidFill>
              </a:rPr>
              <a:t>p</a:t>
            </a:r>
            <a:r>
              <a:rPr lang="cs-CZ" dirty="0" smtClean="0">
                <a:solidFill>
                  <a:srgbClr val="00B0F0"/>
                </a:solidFill>
              </a:rPr>
              <a:t>ro odstraňování nadprůměrných srážek a masivních námraz</a:t>
            </a:r>
          </a:p>
          <a:p>
            <a:r>
              <a:rPr lang="cs-CZ" dirty="0">
                <a:solidFill>
                  <a:srgbClr val="00B0F0"/>
                </a:solidFill>
              </a:rPr>
              <a:t>p</a:t>
            </a:r>
            <a:r>
              <a:rPr lang="cs-CZ" dirty="0" smtClean="0">
                <a:solidFill>
                  <a:srgbClr val="00B0F0"/>
                </a:solidFill>
              </a:rPr>
              <a:t>ro výkon činností spojených s orkány a větrnými smrštěmi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pro výkon činností spojených s extrémním suchem</a:t>
            </a:r>
          </a:p>
          <a:p>
            <a:r>
              <a:rPr lang="cs-CZ" dirty="0"/>
              <a:t>p</a:t>
            </a:r>
            <a:r>
              <a:rPr lang="cs-CZ" dirty="0" smtClean="0"/>
              <a:t>ro výkon činností v souvislosti s haváriemi spojenými s únikem nebezpečných látek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cs-CZ" dirty="0" smtClean="0">
                <a:sym typeface="Wingdings" panose="05000000000000000000" pitchFamily="2" charset="2"/>
              </a:rPr>
              <a:t>ORP Chrudim - vše výše uvedené mimo techniky a věcných prostředků pro výkon činností v souvislosti s haváriemi spojenými s únikem nebezpečných látek</a:t>
            </a:r>
          </a:p>
          <a:p>
            <a:pPr marL="0" indent="0">
              <a:buNone/>
            </a:pPr>
            <a:r>
              <a:rPr lang="cs-CZ" dirty="0"/>
              <a:t>Exponovaná území vymezena v příloze č. 5 Specifických pravidel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Technika pro integrovaný záchranný </a:t>
            </a:r>
            <a:r>
              <a:rPr lang="cs-CZ" sz="4000" dirty="0" smtClean="0"/>
              <a:t>systém 2/5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Pořízení specializované techniky a věcných prostředků se řídí dle Normativů vybavení pro exponovaná území.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Normativy jsou součástí Specifických pravidel – str. 15 – 27</a:t>
            </a:r>
            <a:r>
              <a:rPr lang="cs-CZ" b="1" dirty="0"/>
              <a:t>: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www.strukturalni-fondy.cz/getmedia/08d49cce-09e3-4707-897c-7be54d7887b1/Specificka-pravidla_SC-1-3_69_CLLD_verze-1-1.pdf?ext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=.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pdf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Není možné pro jeden organizační článek/stanici/služebnu/jednotku pořídit totožnou techniku a věcné vybavení, které jsou uvedeny v několika normativech vybavení.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Technika pro integrovaný záchranný </a:t>
            </a:r>
            <a:r>
              <a:rPr lang="cs-CZ" sz="4000" dirty="0" smtClean="0"/>
              <a:t>systém 3/5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Vedlejší podporované aktivity: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Pořízení Studie proveditelnosti nebo jejích částí</a:t>
            </a:r>
          </a:p>
          <a:p>
            <a:r>
              <a:rPr lang="cs-CZ" dirty="0" smtClean="0"/>
              <a:t>Výdaje na zpracování zadávacích podmínek k zakázkám a na organizaci výběrových a zadávacích řízení</a:t>
            </a:r>
          </a:p>
          <a:p>
            <a:r>
              <a:rPr lang="cs-CZ" dirty="0" smtClean="0"/>
              <a:t>Povinná publicita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1568</Words>
  <Application>Microsoft Office PowerPoint</Application>
  <PresentationFormat>Širokoúhlá obrazovka</PresentationFormat>
  <Paragraphs>258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Motiv Office</vt:lpstr>
      <vt:lpstr>Seminář pro potenciální žadatele </vt:lpstr>
      <vt:lpstr>Obsah</vt:lpstr>
      <vt:lpstr>Představení výzvy</vt:lpstr>
      <vt:lpstr>Výzva č. 69 IROP</vt:lpstr>
      <vt:lpstr>Podporované aktivity</vt:lpstr>
      <vt:lpstr>Oprávnění žadatelé</vt:lpstr>
      <vt:lpstr>Technika pro integrovaný záchranný systém 1/5</vt:lpstr>
      <vt:lpstr>Technika pro integrovaný záchranný systém 2/5</vt:lpstr>
      <vt:lpstr>Technika pro integrovaný záchranný systém 3/5</vt:lpstr>
      <vt:lpstr>Technika pro integrovaný záchranný systém 4/5</vt:lpstr>
      <vt:lpstr>Technika pro integrovaný záchranný systém 5/5</vt:lpstr>
      <vt:lpstr>Stanice Integrovaného záchranného systému 1/6</vt:lpstr>
      <vt:lpstr>Stanice Integrovaného záchranného systému 2/6</vt:lpstr>
      <vt:lpstr>Stanice Integrovaného záchranného systému 3/6</vt:lpstr>
      <vt:lpstr>Stanice Integrovaného záchranného systému 4/6</vt:lpstr>
      <vt:lpstr>Stanice Integrovaného záchranného systému 5/6</vt:lpstr>
      <vt:lpstr>Stanice Integrovaného záchranného systému 6/6</vt:lpstr>
      <vt:lpstr>Udržitelnost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Další kroky</vt:lpstr>
      <vt:lpstr>Důležité odkazy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Renata</cp:lastModifiedBy>
  <cp:revision>109</cp:revision>
  <dcterms:created xsi:type="dcterms:W3CDTF">2017-10-23T09:57:02Z</dcterms:created>
  <dcterms:modified xsi:type="dcterms:W3CDTF">2017-10-27T12:01:32Z</dcterms:modified>
</cp:coreProperties>
</file>