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8" r:id="rId5"/>
    <p:sldId id="299" r:id="rId6"/>
    <p:sldId id="259" r:id="rId7"/>
    <p:sldId id="305" r:id="rId8"/>
    <p:sldId id="306" r:id="rId9"/>
    <p:sldId id="308" r:id="rId10"/>
    <p:sldId id="309" r:id="rId11"/>
    <p:sldId id="310" r:id="rId12"/>
    <p:sldId id="300" r:id="rId13"/>
    <p:sldId id="301" r:id="rId14"/>
    <p:sldId id="302" r:id="rId15"/>
    <p:sldId id="303" r:id="rId16"/>
    <p:sldId id="304" r:id="rId17"/>
    <p:sldId id="31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7" r:id="rId30"/>
    <p:sldId id="296" r:id="rId31"/>
    <p:sldId id="288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80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2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19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3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8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3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41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182-FA8B-4204-A811-BB0FECAAA5EA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D512-6948-4F57-B501-D65E5C0CE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1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Jak-na-projekt/Elektronicka-zadost/Edukacni-videa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www.maschrudimsko.cz/12-vyzva-v-ramci-irop-podpora-socialniho-podnikani-a-ppodpora-zamestanosti-znevyhodnenych-skupin-infrastruktur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irop.mmr.cz/getmedia/41ab2a0d-dc1e-46d1-b0f2-bd474e1b9078/Specificka-pravidla-socialni-podnikani-CLLD_65_1-1.pdf.aspx?ext=.pdf" TargetMode="External"/><Relationship Id="rId4" Type="http://schemas.openxmlformats.org/officeDocument/2006/relationships/hyperlink" Target="http://www.irop.mmr.cz/getmedia/aa46a530-ad02-4714-924d-ed7fdf27a7ca/Obecna-pravidla-IROP_vydani-1-13_cistopis.pdf.aspx?ext=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strukturalni-fondy.cz/cs/Microsites/IROP/Vyzvy/Vyzva-c-53-Udrzitelna-doprava-integrovane-projekty-CLL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Seminář pro potenciální žadatele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 výzva-Podpora sociálního podnikání a podpora zaměstnanosti znevýhodněných skupin (infrastruktura)</a:t>
            </a:r>
          </a:p>
          <a:p>
            <a:r>
              <a:rPr lang="cs-CZ" dirty="0" smtClean="0"/>
              <a:t>8. 11. </a:t>
            </a:r>
            <a:r>
              <a:rPr lang="cs-CZ" dirty="0" smtClean="0"/>
              <a:t>2019, </a:t>
            </a:r>
            <a:r>
              <a:rPr lang="cs-CZ" dirty="0" smtClean="0"/>
              <a:t>od 9 hod</a:t>
            </a:r>
            <a:endParaRPr lang="cs-CZ" dirty="0"/>
          </a:p>
        </p:txBody>
      </p:sp>
      <p:pic>
        <p:nvPicPr>
          <p:cNvPr id="4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sociálního podnikání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Principy sociálního podnikání jsou pro příjemce závazné a budou sledovány v průběhu realizace a udržitelnosti projektu. </a:t>
            </a:r>
            <a:endParaRPr lang="cs-CZ" dirty="0" smtClean="0"/>
          </a:p>
          <a:p>
            <a:r>
              <a:rPr lang="cs-CZ" dirty="0" smtClean="0"/>
              <a:t>Žadatel </a:t>
            </a:r>
            <a:r>
              <a:rPr lang="cs-CZ" dirty="0"/>
              <a:t>popíše naplňování a dodržování principů sociálního podniku v podnikatelském </a:t>
            </a:r>
            <a:r>
              <a:rPr lang="cs-CZ" dirty="0" smtClean="0"/>
              <a:t>plánu. </a:t>
            </a:r>
          </a:p>
          <a:p>
            <a:r>
              <a:rPr lang="cs-CZ" dirty="0" smtClean="0"/>
              <a:t>Naplňování </a:t>
            </a:r>
            <a:r>
              <a:rPr lang="cs-CZ" dirty="0"/>
              <a:t>principů sociálního podnikání příjemce prokazuje ve zprávách o </a:t>
            </a:r>
            <a:r>
              <a:rPr lang="cs-CZ" dirty="0" smtClean="0"/>
              <a:t>udržitelnosti.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Cílové skupiny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uchazeči o zaměstnání evidovaní na Úřadu práce ČR déle než 1 </a:t>
            </a:r>
            <a:r>
              <a:rPr lang="cs-CZ" dirty="0" smtClean="0"/>
              <a:t>rok</a:t>
            </a:r>
            <a:endParaRPr lang="cs-CZ" dirty="0"/>
          </a:p>
          <a:p>
            <a:r>
              <a:rPr lang="cs-CZ" dirty="0" smtClean="0"/>
              <a:t>uchazeči </a:t>
            </a:r>
            <a:r>
              <a:rPr lang="cs-CZ" dirty="0"/>
              <a:t>o zaměstnání, kteří mají opakovaně problém s uplatněním na trhu práce, jejichž doba evidence na Úřadu práce ČR dosáhla v posledních 2 letech souborné délky minimálně 12 </a:t>
            </a:r>
            <a:r>
              <a:rPr lang="cs-CZ" dirty="0" smtClean="0"/>
              <a:t>měsíců</a:t>
            </a:r>
            <a:endParaRPr lang="cs-CZ" dirty="0"/>
          </a:p>
          <a:p>
            <a:r>
              <a:rPr lang="cs-CZ" dirty="0" smtClean="0"/>
              <a:t>osoby</a:t>
            </a:r>
            <a:r>
              <a:rPr lang="cs-CZ" dirty="0"/>
              <a:t>, které opustily výkon trestu, a to do 12 měsíců od ukončení výkonu trestu a osoby vykonávající trest odnětí svobody formou domácího </a:t>
            </a:r>
            <a:r>
              <a:rPr lang="cs-CZ" dirty="0" smtClean="0"/>
              <a:t>vězení</a:t>
            </a:r>
            <a:endParaRPr lang="cs-CZ" dirty="0"/>
          </a:p>
          <a:p>
            <a:r>
              <a:rPr lang="cs-CZ" dirty="0" smtClean="0"/>
              <a:t>osoby</a:t>
            </a:r>
            <a:r>
              <a:rPr lang="cs-CZ" dirty="0"/>
              <a:t>, které opustily zařízení pro výkon ústavní nebo ochranné výchovny, a to do 12 měsíců od opuštění </a:t>
            </a:r>
            <a:r>
              <a:rPr lang="cs-CZ" dirty="0" smtClean="0"/>
              <a:t>zařízení</a:t>
            </a:r>
            <a:endParaRPr lang="cs-CZ" dirty="0"/>
          </a:p>
          <a:p>
            <a:r>
              <a:rPr lang="cs-CZ" dirty="0" smtClean="0"/>
              <a:t>osoby </a:t>
            </a:r>
            <a:r>
              <a:rPr lang="cs-CZ" dirty="0"/>
              <a:t>se zdravotním postižením podle § 67 zákona č. 435/2004 Sb., o zaměstnanosti, ve znění pozdějších </a:t>
            </a:r>
            <a:r>
              <a:rPr lang="cs-CZ" dirty="0" smtClean="0"/>
              <a:t>předpisů</a:t>
            </a:r>
            <a:endParaRPr lang="cs-CZ" dirty="0"/>
          </a:p>
          <a:p>
            <a:r>
              <a:rPr lang="cs-CZ" dirty="0" smtClean="0"/>
              <a:t>azylanti </a:t>
            </a:r>
            <a:r>
              <a:rPr lang="cs-CZ" dirty="0"/>
              <a:t>do 12 měsíců od získání azylu, kteří jsou současně uchazeči o zaměstnání evidovanými na Úřadu práce </a:t>
            </a:r>
            <a:r>
              <a:rPr lang="cs-CZ" dirty="0" smtClean="0"/>
              <a:t>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2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Podporované aktivity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1. Vznik nového sociálního podniku</a:t>
            </a:r>
          </a:p>
          <a:p>
            <a:pPr lvl="1"/>
            <a:r>
              <a:rPr lang="cs-CZ" dirty="0" smtClean="0"/>
              <a:t>založením </a:t>
            </a:r>
            <a:r>
              <a:rPr lang="cs-CZ" dirty="0"/>
              <a:t>nového podnikatelského </a:t>
            </a:r>
            <a:r>
              <a:rPr lang="cs-CZ" dirty="0" smtClean="0"/>
              <a:t>subjektu</a:t>
            </a:r>
            <a:endParaRPr lang="cs-CZ" dirty="0"/>
          </a:p>
          <a:p>
            <a:pPr lvl="1"/>
            <a:r>
              <a:rPr lang="cs-CZ" dirty="0" smtClean="0"/>
              <a:t>rozšířením </a:t>
            </a:r>
            <a:r>
              <a:rPr lang="cs-CZ" dirty="0"/>
              <a:t>stávajícího podniku, který v době podání žádosti není sociálním </a:t>
            </a:r>
            <a:r>
              <a:rPr lang="cs-CZ" dirty="0" smtClean="0"/>
              <a:t>podnikem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Rozšíření podniku</a:t>
            </a:r>
          </a:p>
          <a:p>
            <a:pPr lvl="1"/>
            <a:r>
              <a:rPr lang="cs-CZ" dirty="0"/>
              <a:t>v rámci stávajícího podnikatelského subjektu, který je v době podání žádosti sociálním podnikem a splňuje principy sociálního podnikání a zároveň dochází k jednomu z následujících </a:t>
            </a:r>
            <a:r>
              <a:rPr lang="cs-CZ" dirty="0" smtClean="0"/>
              <a:t>kroků: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rozšíření </a:t>
            </a:r>
            <a:r>
              <a:rPr lang="cs-CZ" dirty="0"/>
              <a:t>nabízených produktů a </a:t>
            </a:r>
            <a:r>
              <a:rPr lang="cs-CZ" dirty="0" smtClean="0"/>
              <a:t>služeb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rozšíření </a:t>
            </a:r>
            <a:r>
              <a:rPr lang="cs-CZ" dirty="0"/>
              <a:t>prostorové kapacity </a:t>
            </a:r>
            <a:r>
              <a:rPr lang="cs-CZ" dirty="0" smtClean="0"/>
              <a:t>podniku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zavedení </a:t>
            </a:r>
            <a:r>
              <a:rPr lang="cs-CZ" dirty="0"/>
              <a:t>nových technologií </a:t>
            </a:r>
            <a:r>
              <a:rPr lang="cs-CZ" dirty="0" smtClean="0"/>
              <a:t>výroby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zefektivnění </a:t>
            </a:r>
            <a:r>
              <a:rPr lang="cs-CZ" dirty="0"/>
              <a:t>procesů </a:t>
            </a:r>
            <a:r>
              <a:rPr lang="cs-CZ" dirty="0" smtClean="0"/>
              <a:t>podniku</a:t>
            </a:r>
          </a:p>
          <a:p>
            <a:pPr lvl="1"/>
            <a:r>
              <a:rPr lang="cs-CZ" dirty="0"/>
              <a:t>Rozšíření musí být propojené s personálním rozšířením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Žadatel </a:t>
            </a:r>
            <a:r>
              <a:rPr lang="cs-CZ" dirty="0"/>
              <a:t>musí popsat, jak principy sociálního podnikání naplňuje minimálně v období 6 měsíců před podáním žádosti o podporu. </a:t>
            </a:r>
          </a:p>
          <a:p>
            <a:r>
              <a:rPr lang="cs-CZ" dirty="0" smtClean="0"/>
              <a:t>3</a:t>
            </a:r>
            <a:r>
              <a:rPr lang="cs-CZ" dirty="0"/>
              <a:t>. Rozšíření stávajících nebo vznik nových podnikatelských aktivit OSVČ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Nelze financovat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Zemědělskou prvovýrobu</a:t>
            </a:r>
          </a:p>
          <a:p>
            <a:r>
              <a:rPr lang="cs-CZ" dirty="0" smtClean="0"/>
              <a:t>Komerční turistická zařízení: hotely, botely, motely, penziony, rekreační ubytování, ubytovny (CZ – NACE </a:t>
            </a:r>
            <a:r>
              <a:rPr lang="cs-CZ" dirty="0" err="1" smtClean="0"/>
              <a:t>kod</a:t>
            </a:r>
            <a:r>
              <a:rPr lang="cs-CZ" dirty="0" smtClean="0"/>
              <a:t> 55 Ubytování)</a:t>
            </a:r>
          </a:p>
          <a:p>
            <a:r>
              <a:rPr lang="cs-CZ" dirty="0" smtClean="0"/>
              <a:t>Restaurace, hospody, pivnice, bary</a:t>
            </a:r>
          </a:p>
          <a:p>
            <a:r>
              <a:rPr lang="cs-CZ" dirty="0" smtClean="0"/>
              <a:t>Komerční volnočasová zařízení – provozovny heren, kasin a sázkových kanceláří, sportovní, zábavní a rekreační činnosti a činnosti fitcenter</a:t>
            </a:r>
          </a:p>
          <a:p>
            <a:r>
              <a:rPr lang="cs-CZ" dirty="0" smtClean="0"/>
              <a:t>Lázeňské provozovny</a:t>
            </a:r>
          </a:p>
          <a:p>
            <a:pPr marL="0" indent="0">
              <a:buNone/>
            </a:pPr>
            <a:r>
              <a:rPr lang="cs-CZ" b="1" dirty="0" smtClean="0"/>
              <a:t>V oblasti stravování LZE</a:t>
            </a:r>
            <a:r>
              <a:rPr lang="cs-CZ" dirty="0" smtClean="0"/>
              <a:t>: drobné provozovny-bistra, kavárny, cukrárny, výrobny svačinek, pražírny kávy s ochutnávkou, výrobny a přípravny občerstvení s prodejem, slouží-li k integraci sociálně vyloučených osob nebo osob ohrožených sociálním vyloučením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Povinné přílohy k žádosti: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Plná </a:t>
            </a:r>
            <a:r>
              <a:rPr lang="cs-CZ" dirty="0"/>
              <a:t>moc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Zadávací </a:t>
            </a:r>
            <a:r>
              <a:rPr lang="cs-CZ" dirty="0"/>
              <a:t>a výběrová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Doklady </a:t>
            </a:r>
            <a:r>
              <a:rPr lang="cs-CZ" dirty="0"/>
              <a:t>o právní subjektivitě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Doklad </a:t>
            </a:r>
            <a:r>
              <a:rPr lang="cs-CZ" dirty="0"/>
              <a:t>o prokázání právních vztahů k majetku, který je předmětem projektu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Podnikatelský </a:t>
            </a:r>
            <a:r>
              <a:rPr lang="cs-CZ" dirty="0"/>
              <a:t>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Územní </a:t>
            </a:r>
            <a:r>
              <a:rPr lang="cs-CZ" dirty="0"/>
              <a:t>rozhodnutí nebo územní souhlas nebo veřejnoprávní smlouva nahrazující územní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Žádost </a:t>
            </a:r>
            <a:r>
              <a:rPr lang="cs-CZ" dirty="0"/>
              <a:t>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Projektová </a:t>
            </a:r>
            <a:r>
              <a:rPr lang="cs-CZ" dirty="0"/>
              <a:t>dokumentace pro vydání stavebního povolení nebo pro ohlášení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Položkový </a:t>
            </a:r>
            <a:r>
              <a:rPr lang="cs-CZ" dirty="0"/>
              <a:t>rozpočet stavby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Výpis </a:t>
            </a:r>
            <a:r>
              <a:rPr lang="cs-CZ" dirty="0"/>
              <a:t>z rejstříku trestů - příloha zrušena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Doklady </a:t>
            </a:r>
            <a:r>
              <a:rPr lang="cs-CZ" dirty="0"/>
              <a:t>potvrzující, že OSVČ spadá do cílové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Čestné </a:t>
            </a:r>
            <a:r>
              <a:rPr lang="cs-CZ" dirty="0"/>
              <a:t>prohlášení o skutečném majiteli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Čestné </a:t>
            </a:r>
            <a:r>
              <a:rPr lang="cs-CZ" dirty="0"/>
              <a:t>prohlášení o principu technické připravenosti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Způsobilé výdaje: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Stavby a stavební práce- výstavba nových objektů. Stavební úpravy a rekonstrukce stávající stavby</a:t>
            </a:r>
          </a:p>
          <a:p>
            <a:r>
              <a:rPr lang="cs-CZ" dirty="0" smtClean="0"/>
              <a:t>Nákup pozemků a staveb- nákup pozemku určeného k výstavbě soc. podniku (cena pozemku nesmí přesáhnout 10 % celkových způsobilých výdajů), nákup stavby</a:t>
            </a:r>
          </a:p>
          <a:p>
            <a:r>
              <a:rPr lang="cs-CZ" dirty="0" smtClean="0"/>
              <a:t>Nákup služeb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Výdaje na vypracování podnikatelského plánu)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Výdaje na projektovou dokumentaci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Povinná publicita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Autorský dozor, technický dozor investora, EIA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Ocenění pozemků a staveb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cs-CZ" dirty="0" smtClean="0"/>
              <a:t>Majetek a vybavení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DPH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Indikátory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 04 00 – Zvýšení zaměstnanosti v podporovaných podnicích</a:t>
            </a:r>
          </a:p>
          <a:p>
            <a:pPr marL="0" indent="0">
              <a:buNone/>
            </a:pPr>
            <a:r>
              <a:rPr lang="cs-CZ" b="1" dirty="0" smtClean="0"/>
              <a:t>1 04 03 – Zvýšení zaměstnanosti v podporovaných podnicích se zaměřením na znevýhodněné skupiny</a:t>
            </a:r>
          </a:p>
          <a:p>
            <a:pPr marL="0" indent="0">
              <a:buNone/>
            </a:pPr>
            <a:r>
              <a:rPr lang="cs-CZ" b="1" dirty="0" smtClean="0"/>
              <a:t>1 01 05 – Počet nových podniků, které dostávají podporu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Podrobné informace k jednotlivým indikátorům a závazná pravidla k jejich vykazování jsou obsažena v příloze č. 3 Specifických pravidel.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Udržitelnost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 doba, po kterou příjemce musí zachovat výstupy projektu</a:t>
            </a:r>
          </a:p>
          <a:p>
            <a:r>
              <a:rPr lang="cs-CZ" dirty="0" smtClean="0"/>
              <a:t>5 let od provedení poslední platby příjemci ze strany ŘO IROP</a:t>
            </a:r>
          </a:p>
          <a:p>
            <a:pPr marL="0" indent="0">
              <a:buNone/>
            </a:pPr>
            <a:r>
              <a:rPr lang="cs-CZ" dirty="0" smtClean="0"/>
              <a:t>Příjemce podpory je povinen:</a:t>
            </a:r>
          </a:p>
          <a:p>
            <a:r>
              <a:rPr lang="cs-CZ" dirty="0" smtClean="0"/>
              <a:t>Dodržovat principy sociálního podnikání</a:t>
            </a:r>
          </a:p>
          <a:p>
            <a:r>
              <a:rPr lang="cs-CZ" dirty="0" smtClean="0"/>
              <a:t>Dodržovat indikátory</a:t>
            </a:r>
          </a:p>
          <a:p>
            <a:r>
              <a:rPr lang="cs-CZ" dirty="0" smtClean="0"/>
              <a:t>Předcházet neobsazení pozice započítané do plnění indikátorů</a:t>
            </a:r>
          </a:p>
          <a:p>
            <a:r>
              <a:rPr lang="cs-CZ" dirty="0" smtClean="0"/>
              <a:t>Není možné jednoho pracovníka zaměstnávat na různých pozicích s cílem nepřesáhnout dobu 90 kalendářních dní výpadku na jedné pozici</a:t>
            </a:r>
          </a:p>
          <a:p>
            <a:r>
              <a:rPr lang="cs-CZ" dirty="0" smtClean="0"/>
              <a:t>Oznámit CRR prostřednictvím Žádosti o změnu vznik závazků vůči orgánům veřejné správy ČR a zdravotním pojišťovnám nejpozději do 3 pracovních dní po uplynutí lhůty splatnosti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Funguje v Internet Explorer nebo </a:t>
            </a:r>
            <a:r>
              <a:rPr lang="cs-CZ" dirty="0" err="1" smtClean="0"/>
              <a:t>Mozilla</a:t>
            </a:r>
            <a:r>
              <a:rPr lang="cs-CZ" dirty="0" smtClean="0"/>
              <a:t> - nejnovější verze</a:t>
            </a:r>
          </a:p>
          <a:p>
            <a:r>
              <a:rPr lang="cs-CZ" dirty="0" smtClean="0"/>
              <a:t>Edukační videa k vyplnění žádosti: </a:t>
            </a:r>
            <a:r>
              <a:rPr lang="cs-CZ" dirty="0" smtClean="0">
                <a:hlinkClick r:id="rId3"/>
              </a:rPr>
              <a:t>http://www.dotaceeu.cz/cs/Jak-na-projekt/Elektronicka-zadost/Edukacni-videa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4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40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2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Představení výzvy</a:t>
            </a:r>
          </a:p>
          <a:p>
            <a:pPr lvl="0"/>
            <a:r>
              <a:rPr lang="cs-CZ" dirty="0" smtClean="0"/>
              <a:t>Podporované aktivity</a:t>
            </a:r>
          </a:p>
          <a:p>
            <a:pPr lvl="0"/>
            <a:r>
              <a:rPr lang="cs-CZ" dirty="0" smtClean="0"/>
              <a:t>Způsobilé výdaje</a:t>
            </a:r>
          </a:p>
          <a:p>
            <a:pPr lvl="0"/>
            <a:r>
              <a:rPr lang="cs-CZ" dirty="0" smtClean="0"/>
              <a:t>Indikátory</a:t>
            </a:r>
            <a:endParaRPr lang="cs-CZ" dirty="0"/>
          </a:p>
          <a:p>
            <a:pPr lvl="0"/>
            <a:r>
              <a:rPr lang="cs-CZ" dirty="0" smtClean="0"/>
              <a:t>Podání žádostí o podporu v ISKP 14+</a:t>
            </a:r>
          </a:p>
          <a:p>
            <a:pPr lvl="0"/>
            <a:r>
              <a:rPr lang="cs-CZ" dirty="0" smtClean="0"/>
              <a:t>Hodnocení projektů</a:t>
            </a:r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206" y="1825625"/>
            <a:ext cx="6619588" cy="4351338"/>
          </a:xfrm>
        </p:spPr>
      </p:pic>
    </p:spTree>
    <p:extLst>
      <p:ext uri="{BB962C8B-B14F-4D97-AF65-F5344CB8AC3E}">
        <p14:creationId xmlns:p14="http://schemas.microsoft.com/office/powerpoint/2010/main" val="52168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55" y="1825625"/>
            <a:ext cx="7463489" cy="4351338"/>
          </a:xfrm>
        </p:spPr>
      </p:pic>
    </p:spTree>
    <p:extLst>
      <p:ext uri="{BB962C8B-B14F-4D97-AF65-F5344CB8AC3E}">
        <p14:creationId xmlns:p14="http://schemas.microsoft.com/office/powerpoint/2010/main" val="7269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20674"/>
            <a:ext cx="10515600" cy="1325563"/>
          </a:xfrm>
        </p:spPr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003971" cy="395683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614" y="1362119"/>
            <a:ext cx="7580772" cy="490453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sp>
        <p:nvSpPr>
          <p:cNvPr id="12" name="Šipka doleva 11"/>
          <p:cNvSpPr/>
          <p:nvPr/>
        </p:nvSpPr>
        <p:spPr>
          <a:xfrm>
            <a:off x="8610600" y="4596648"/>
            <a:ext cx="598517" cy="293910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pSp>
        <p:nvGrpSpPr>
          <p:cNvPr id="13" name="Skupina 12"/>
          <p:cNvGrpSpPr/>
          <p:nvPr/>
        </p:nvGrpSpPr>
        <p:grpSpPr>
          <a:xfrm>
            <a:off x="1860914" y="1475116"/>
            <a:ext cx="9540057" cy="4672467"/>
            <a:chOff x="1860914" y="1475116"/>
            <a:chExt cx="9540057" cy="4672467"/>
          </a:xfrm>
        </p:grpSpPr>
        <p:grpSp>
          <p:nvGrpSpPr>
            <p:cNvPr id="11" name="Skupina 10"/>
            <p:cNvGrpSpPr/>
            <p:nvPr/>
          </p:nvGrpSpPr>
          <p:grpSpPr>
            <a:xfrm>
              <a:off x="1860914" y="1475116"/>
              <a:ext cx="9540057" cy="4672467"/>
              <a:chOff x="-999906" y="1341210"/>
              <a:chExt cx="9540057" cy="4672467"/>
            </a:xfrm>
          </p:grpSpPr>
          <p:pic>
            <p:nvPicPr>
              <p:cNvPr id="4" name="Obrázek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99906" y="1341210"/>
                <a:ext cx="7799068" cy="4672467"/>
              </a:xfrm>
              <a:prstGeom prst="rect">
                <a:avLst/>
              </a:prstGeom>
            </p:spPr>
          </p:pic>
          <p:sp>
            <p:nvSpPr>
              <p:cNvPr id="10" name="Obdélník 9"/>
              <p:cNvSpPr/>
              <p:nvPr/>
            </p:nvSpPr>
            <p:spPr>
              <a:xfrm>
                <a:off x="7863741" y="1341210"/>
                <a:ext cx="676410" cy="34947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" name="Šipka doleva 8"/>
            <p:cNvSpPr/>
            <p:nvPr/>
          </p:nvSpPr>
          <p:spPr>
            <a:xfrm>
              <a:off x="6965966" y="4189980"/>
              <a:ext cx="598517" cy="293910"/>
            </a:xfrm>
            <a:prstGeom prst="left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7564483" y="1475116"/>
              <a:ext cx="766717" cy="3494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236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Podání žádosti o podporu v ISKP 14+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hodnocení žádostí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82590"/>
              </p:ext>
            </p:extLst>
          </p:nvPr>
        </p:nvGraphicFramePr>
        <p:xfrm>
          <a:off x="1549862" y="1426248"/>
          <a:ext cx="81279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25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20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Centrum pro regionální rozvoj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IROP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Dle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administrativních kapacit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kroky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 Centrem pro regionální rozvoj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 – Zprávy o realizaci projektu, Zprávy o udržitelnosti projektu dle obecných pravidel IROP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/>
              <a:t>MAS Chrudimsko – IROP – Podpora sociálního podnikání a podpora zaměstnanosti znevýhodněných skupin (infrastruktura) </a:t>
            </a:r>
          </a:p>
          <a:p>
            <a:pPr lvl="0"/>
            <a:r>
              <a:rPr lang="cs-CZ" dirty="0" smtClean="0"/>
              <a:t>Celková částka dotace z Evropského fondu pro regionální rozvoj pro výzvu: </a:t>
            </a:r>
          </a:p>
          <a:p>
            <a:pPr marL="0" lv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531 000 Kč</a:t>
            </a:r>
          </a:p>
          <a:p>
            <a:r>
              <a:rPr lang="cs-CZ" dirty="0" smtClean="0"/>
              <a:t>Dotace z EFRR: 95 % způsobilých výdajů, příjemce 5 %</a:t>
            </a:r>
          </a:p>
          <a:p>
            <a:pPr lvl="0"/>
            <a:r>
              <a:rPr lang="cs-CZ" dirty="0" smtClean="0"/>
              <a:t>Forma financování: ex-post (blíže v Obecných pravidlech)</a:t>
            </a:r>
          </a:p>
          <a:p>
            <a:pPr lvl="0"/>
            <a:r>
              <a:rPr lang="cs-CZ" dirty="0" smtClean="0"/>
              <a:t>Minimální výše způsobilých výdajů: 50 000 Kč</a:t>
            </a:r>
          </a:p>
          <a:p>
            <a:pPr lvl="0"/>
            <a:r>
              <a:rPr lang="cs-CZ" dirty="0" smtClean="0"/>
              <a:t>Maximální výše způsobilých </a:t>
            </a:r>
            <a:r>
              <a:rPr lang="cs-CZ" dirty="0"/>
              <a:t>výdajů: </a:t>
            </a:r>
            <a:r>
              <a:rPr lang="cs-CZ" dirty="0" smtClean="0"/>
              <a:t>531 000 Kč</a:t>
            </a:r>
            <a:endParaRPr lang="cs-CZ" dirty="0"/>
          </a:p>
          <a:p>
            <a:pPr lvl="0"/>
            <a:r>
              <a:rPr lang="cs-CZ" dirty="0"/>
              <a:t>V</a:t>
            </a:r>
            <a:r>
              <a:rPr lang="cs-CZ" dirty="0" smtClean="0"/>
              <a:t>yhlášení výzvy MAS: 2. 11. 2019</a:t>
            </a:r>
          </a:p>
          <a:p>
            <a:pPr lvl="0"/>
            <a:r>
              <a:rPr lang="cs-CZ" dirty="0" smtClean="0"/>
              <a:t>Uzavření výzvy MAS: 12. 12. 2019 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odkazy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Text výzvy je po vyhlášení dostupný zde</a:t>
            </a:r>
            <a:r>
              <a:rPr lang="cs-CZ" dirty="0"/>
              <a:t>: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www.maschrudimsko.cz/12-vyzva-v-ramci-irop-podpora-socialniho-podnikani-a-ppodpora-zamestanosti-znevyhodnenych-skupin-infrastruktura</a:t>
            </a:r>
            <a:endParaRPr lang="cs-CZ" dirty="0" smtClean="0"/>
          </a:p>
          <a:p>
            <a:r>
              <a:rPr lang="cs-CZ" dirty="0" smtClean="0"/>
              <a:t>ISKP </a:t>
            </a:r>
            <a:r>
              <a:rPr lang="cs-CZ" dirty="0"/>
              <a:t>14+: </a:t>
            </a:r>
            <a:r>
              <a:rPr lang="cs-CZ" sz="2400" dirty="0">
                <a:hlinkClick r:id="rId3"/>
              </a:rPr>
              <a:t>https://mseu.mssf.cz/</a:t>
            </a:r>
            <a:endParaRPr lang="cs-CZ" sz="2400" dirty="0"/>
          </a:p>
          <a:p>
            <a:r>
              <a:rPr lang="cs-CZ" dirty="0" smtClean="0"/>
              <a:t>Obecná pravidla pro žadatele a příjemce IROP</a:t>
            </a:r>
            <a:r>
              <a:rPr lang="cs-CZ" dirty="0"/>
              <a:t>: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>
                <a:hlinkClick r:id="rId4"/>
              </a:rPr>
              <a:t>http://www.irop.mmr.cz/getmedia/aa46a530-ad02-4714-924d-ed7fdf27a7ca/Obecna-pravidla-IROP_vydani-1-13_cistopis.pdf.aspx?ext=.</a:t>
            </a:r>
            <a:r>
              <a:rPr lang="cs-CZ" dirty="0" smtClean="0">
                <a:hlinkClick r:id="rId4"/>
              </a:rPr>
              <a:t>pdf</a:t>
            </a:r>
            <a:endParaRPr lang="cs-CZ" dirty="0" smtClean="0"/>
          </a:p>
          <a:p>
            <a:r>
              <a:rPr lang="cs-CZ" dirty="0" smtClean="0"/>
              <a:t>Specifická pravidla pro žadatele </a:t>
            </a:r>
            <a:r>
              <a:rPr lang="cs-CZ" dirty="0"/>
              <a:t>a </a:t>
            </a:r>
            <a:r>
              <a:rPr lang="cs-CZ" dirty="0" smtClean="0"/>
              <a:t>příjemce v rámci výzvy č. 65</a:t>
            </a:r>
            <a:r>
              <a:rPr lang="cs-CZ" dirty="0"/>
              <a:t>: </a:t>
            </a:r>
            <a:r>
              <a:rPr lang="cs-CZ" dirty="0" smtClean="0"/>
              <a:t>Podrobné informace k indikátorům: Příloha č. 3 Specifických pravidel</a:t>
            </a:r>
          </a:p>
          <a:p>
            <a:pPr marL="457200" lvl="1" indent="0">
              <a:buNone/>
            </a:pPr>
            <a:r>
              <a:rPr lang="cs-CZ" dirty="0">
                <a:hlinkClick r:id="rId5"/>
              </a:rPr>
              <a:t>http://www.irop.mmr.cz/getmedia/41ab2a0d-dc1e-46d1-b0f2-bd474e1b9078/Specificka-pravidla-socialni-podnikani-CLLD_65_1-1.pdf.aspx?ext=.</a:t>
            </a:r>
            <a:r>
              <a:rPr lang="cs-CZ" dirty="0" smtClean="0">
                <a:hlinkClick r:id="rId5"/>
              </a:rPr>
              <a:t>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5074" y="4075244"/>
            <a:ext cx="5588726" cy="94116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/>
              <a:t>Děkujeme</a:t>
            </a:r>
            <a:r>
              <a:rPr lang="cs-CZ" dirty="0" smtClean="0"/>
              <a:t> </a:t>
            </a:r>
            <a:r>
              <a:rPr lang="cs-CZ" b="1" dirty="0" smtClean="0"/>
              <a:t>za</a:t>
            </a:r>
            <a:r>
              <a:rPr lang="cs-CZ" dirty="0" smtClean="0"/>
              <a:t> </a:t>
            </a:r>
            <a:r>
              <a:rPr lang="cs-CZ" b="1" dirty="0" smtClean="0"/>
              <a:t>pozornost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2000" b="1" u="sng" dirty="0" smtClean="0"/>
              <a:t>Kontakty</a:t>
            </a:r>
          </a:p>
          <a:p>
            <a:pPr marL="0" indent="0">
              <a:buNone/>
            </a:pPr>
            <a:r>
              <a:rPr lang="cs-CZ" sz="2000" dirty="0" err="1"/>
              <a:t>Resselovo</a:t>
            </a:r>
            <a:r>
              <a:rPr lang="cs-CZ" sz="2000" dirty="0"/>
              <a:t> náměstí 77</a:t>
            </a:r>
          </a:p>
          <a:p>
            <a:pPr marL="0" indent="0">
              <a:buNone/>
            </a:pPr>
            <a:r>
              <a:rPr lang="cs-CZ" sz="2000" dirty="0" smtClean="0"/>
              <a:t>537 </a:t>
            </a:r>
            <a:r>
              <a:rPr lang="cs-CZ" sz="2000" dirty="0"/>
              <a:t>01 Chrudim</a:t>
            </a:r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2000" dirty="0" smtClean="0"/>
              <a:t>Ing. Michaela Lutrová 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+420 605 970 057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Bc. Jana Pavlišová</a:t>
            </a:r>
            <a:endParaRPr lang="cs-CZ" sz="2000" dirty="0" smtClean="0">
              <a:hlinkClick r:id="rId2"/>
            </a:endParaRP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j</a:t>
            </a:r>
            <a:r>
              <a:rPr lang="cs-CZ" sz="2000" dirty="0" smtClean="0">
                <a:hlinkClick r:id="rId2"/>
              </a:rPr>
              <a:t>ana.pavlisova@maschrudimsko.cz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+420 731 188 837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840" y="5936343"/>
            <a:ext cx="4762320" cy="78513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424" y="694954"/>
            <a:ext cx="7199376" cy="143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Výzva č. 65 IROP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 dirty="0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39000"/>
            <a:ext cx="1708732" cy="34145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817429" y="2044931"/>
            <a:ext cx="2637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dirty="0" smtClean="0">
              <a:hlinkClick r:id="rId4"/>
            </a:endParaRPr>
          </a:p>
          <a:p>
            <a:pPr lvl="0"/>
            <a:r>
              <a:rPr lang="cs-CZ" dirty="0"/>
              <a:t>http://www.irop.mmr.cz/cs/Vyzvy/Seznam/Vyzva-c-65-Socialni-podnikani-integrovane-projekty</a:t>
            </a:r>
            <a:endParaRPr lang="cs-CZ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062" y="1422448"/>
            <a:ext cx="7612465" cy="442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 žadatelé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</a:t>
            </a:r>
            <a:r>
              <a:rPr lang="cs-CZ" dirty="0"/>
              <a:t>samostatně výdělečně činné podle zákona č. 155/1995 Sb., o důchodovém </a:t>
            </a:r>
            <a:r>
              <a:rPr lang="cs-CZ" dirty="0" smtClean="0"/>
              <a:t>pojištění</a:t>
            </a:r>
            <a:endParaRPr lang="cs-CZ" dirty="0"/>
          </a:p>
          <a:p>
            <a:r>
              <a:rPr lang="cs-CZ" dirty="0" smtClean="0"/>
              <a:t>obchodní </a:t>
            </a:r>
            <a:r>
              <a:rPr lang="cs-CZ" dirty="0"/>
              <a:t>korporace vymezené zákonem č. 90/2012 Sb., o obchodních </a:t>
            </a:r>
            <a:r>
              <a:rPr lang="cs-CZ" dirty="0" smtClean="0"/>
              <a:t>korporacích</a:t>
            </a:r>
            <a:endParaRPr lang="cs-CZ" dirty="0"/>
          </a:p>
          <a:p>
            <a:r>
              <a:rPr lang="cs-CZ" dirty="0" smtClean="0"/>
              <a:t>nestátní </a:t>
            </a:r>
            <a:r>
              <a:rPr lang="cs-CZ" dirty="0"/>
              <a:t>neziskové </a:t>
            </a:r>
            <a:r>
              <a:rPr lang="cs-CZ" dirty="0" smtClean="0"/>
              <a:t>organizace</a:t>
            </a:r>
            <a:endParaRPr lang="cs-CZ" dirty="0"/>
          </a:p>
          <a:p>
            <a:r>
              <a:rPr lang="cs-CZ" dirty="0" smtClean="0"/>
              <a:t>církve</a:t>
            </a:r>
            <a:endParaRPr lang="cs-CZ" dirty="0"/>
          </a:p>
          <a:p>
            <a:r>
              <a:rPr lang="cs-CZ" dirty="0" smtClean="0"/>
              <a:t>církevní organizace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3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Podporované aktivity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vznik a rozvoj sociálních podniků, které umožní sociálně vyloučeným osobám a osobám ohroženým sociálním vyloučením vstup na trh práce a do podnikatelského prostředí. </a:t>
            </a:r>
          </a:p>
          <a:p>
            <a:r>
              <a:rPr lang="cs-CZ" dirty="0"/>
              <a:t>Ve výzvě je podporována nová výstavba, nákup objektů, stavební úpravy, nákup zařízení a vybavení, které vytvoří podmínky pro sociální podnikání. 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sociálního podnikání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u="sng" dirty="0" smtClean="0"/>
              <a:t>Sociální prospěch</a:t>
            </a:r>
          </a:p>
          <a:p>
            <a:r>
              <a:rPr lang="cs-CZ" dirty="0" smtClean="0"/>
              <a:t>Podmínky zaměstnávání a sociální začleňování osob z cílových skupin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Minimální podíl zaměstnanců z cílových skupin činí 30 % z celkového počtu zaměstnanců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Se zaměstnancem musí být uzavřena pracovní smlouva nebo DPČ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Minimální úvazek pro zaměstnance je 0,4 vůči celému úvazku</a:t>
            </a:r>
          </a:p>
          <a:p>
            <a:r>
              <a:rPr lang="cs-CZ" dirty="0" smtClean="0"/>
              <a:t>Účast zaměstnanců na směřování podniku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Zaměstnavatel informuje zaměstnance o chodu podniku, naplňování cílů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Žadatel popíše v Podnikatelském plánu jakým způsobem budou zaměstnanci zapojeni do rozhodování </a:t>
            </a:r>
          </a:p>
          <a:p>
            <a:r>
              <a:rPr lang="cs-CZ" dirty="0" smtClean="0"/>
              <a:t>Důraz na rozvoj pracovních kompetencí znevýhodněných zaměstnanců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cs-CZ" dirty="0" smtClean="0"/>
              <a:t>Doporučený princip- poskytování vzdělávání zaměstnancům dle jejich možností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sociálního podnikání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u="sng" dirty="0" smtClean="0"/>
              <a:t>Ekonomický prospěch</a:t>
            </a:r>
          </a:p>
          <a:p>
            <a:pPr marL="0" lvl="0" indent="0">
              <a:buNone/>
            </a:pPr>
            <a:endParaRPr lang="cs-CZ" u="sng" dirty="0"/>
          </a:p>
          <a:p>
            <a:r>
              <a:rPr lang="cs-CZ" dirty="0" smtClean="0"/>
              <a:t>Zisk je využíván přednostně pro rozvoj sociálního podniku - </a:t>
            </a:r>
            <a:r>
              <a:rPr lang="cs-CZ" dirty="0"/>
              <a:t>v</a:t>
            </a:r>
            <a:r>
              <a:rPr lang="cs-CZ" dirty="0" smtClean="0"/>
              <a:t>íce </a:t>
            </a:r>
            <a:r>
              <a:rPr lang="cs-CZ" dirty="0"/>
              <a:t>než 50 % zisku je reinvestováno do rozvoje sociálního podniku. Žadatel popíše využití zisku (po zdanění) v podnikatelském plánu. </a:t>
            </a:r>
            <a:endParaRPr lang="cs-CZ" dirty="0" smtClean="0"/>
          </a:p>
          <a:p>
            <a:r>
              <a:rPr lang="cs-CZ" dirty="0" smtClean="0"/>
              <a:t>Nezávislost v manažerském rozhodování a řízení na externích zakladatelích nebo zřizovatelích</a:t>
            </a:r>
          </a:p>
          <a:p>
            <a:r>
              <a:rPr lang="cs-CZ" dirty="0" smtClean="0"/>
              <a:t>Výnosy sociálního podniku tvoří minimálně z 30 % tržby z prodeje vlastních výrobků nebo z poskytování vlastních služeb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sociálního podnikání</a:t>
            </a:r>
            <a:endParaRPr lang="cs-CZ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u="sng" dirty="0" smtClean="0"/>
              <a:t>Environmentální prospěch</a:t>
            </a:r>
          </a:p>
          <a:p>
            <a:r>
              <a:rPr lang="cs-CZ" dirty="0" smtClean="0"/>
              <a:t>Podnik má formulované zásady podnikání šetrného k životnímu prostředí (</a:t>
            </a:r>
            <a:r>
              <a:rPr lang="cs-CZ" dirty="0"/>
              <a:t>např. využití recyklovaných tonerů, papírů, </a:t>
            </a:r>
            <a:r>
              <a:rPr lang="cs-CZ" dirty="0" err="1"/>
              <a:t>eko</a:t>
            </a:r>
            <a:r>
              <a:rPr lang="cs-CZ" dirty="0"/>
              <a:t> automobilů, </a:t>
            </a:r>
            <a:r>
              <a:rPr lang="cs-CZ" dirty="0" smtClean="0"/>
              <a:t>atd.…)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Místní prospěch</a:t>
            </a:r>
          </a:p>
          <a:p>
            <a:r>
              <a:rPr lang="cs-CZ" dirty="0" smtClean="0"/>
              <a:t>Přednostní uspokojování potřeb místní komunity a místní poptávky</a:t>
            </a:r>
          </a:p>
          <a:p>
            <a:r>
              <a:rPr lang="cs-CZ" dirty="0" smtClean="0"/>
              <a:t>Využívání přednostně místních zdrojů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5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1505</Words>
  <Application>Microsoft Office PowerPoint</Application>
  <PresentationFormat>Širokoúhlá obrazovka</PresentationFormat>
  <Paragraphs>239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Wingdings</vt:lpstr>
      <vt:lpstr>Motiv Office</vt:lpstr>
      <vt:lpstr>Seminář pro potenciální žadatele </vt:lpstr>
      <vt:lpstr>Obsah</vt:lpstr>
      <vt:lpstr>Představení výzvy</vt:lpstr>
      <vt:lpstr>Výzva č. 65 IROP</vt:lpstr>
      <vt:lpstr>Oprávnění žadatelé</vt:lpstr>
      <vt:lpstr>Podporované aktivity</vt:lpstr>
      <vt:lpstr>Principy sociálního podnikání</vt:lpstr>
      <vt:lpstr>Principy sociálního podnikání</vt:lpstr>
      <vt:lpstr>Principy sociálního podnikání</vt:lpstr>
      <vt:lpstr>Principy sociálního podnikání</vt:lpstr>
      <vt:lpstr>Cílové skupiny</vt:lpstr>
      <vt:lpstr>Podporované aktivity</vt:lpstr>
      <vt:lpstr>Nelze financovat</vt:lpstr>
      <vt:lpstr>Povinné přílohy k žádosti:</vt:lpstr>
      <vt:lpstr>Způsobilé výdaje:</vt:lpstr>
      <vt:lpstr>Indikátory</vt:lpstr>
      <vt:lpstr>Udržitelnost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Další kroky</vt:lpstr>
      <vt:lpstr>Důležité odkazy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potenciální žadatele</dc:title>
  <dc:creator>Pc1</dc:creator>
  <cp:lastModifiedBy>Pc1</cp:lastModifiedBy>
  <cp:revision>101</cp:revision>
  <dcterms:created xsi:type="dcterms:W3CDTF">2017-10-23T09:57:02Z</dcterms:created>
  <dcterms:modified xsi:type="dcterms:W3CDTF">2019-11-08T07:54:09Z</dcterms:modified>
</cp:coreProperties>
</file>