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31" r:id="rId4"/>
    <p:sldId id="360" r:id="rId5"/>
    <p:sldId id="329" r:id="rId6"/>
    <p:sldId id="362" r:id="rId7"/>
    <p:sldId id="333" r:id="rId8"/>
    <p:sldId id="336" r:id="rId9"/>
    <p:sldId id="335" r:id="rId10"/>
    <p:sldId id="363" r:id="rId11"/>
    <p:sldId id="369" r:id="rId12"/>
    <p:sldId id="368" r:id="rId13"/>
    <p:sldId id="337" r:id="rId14"/>
    <p:sldId id="370" r:id="rId15"/>
    <p:sldId id="338" r:id="rId16"/>
    <p:sldId id="341" r:id="rId17"/>
    <p:sldId id="302" r:id="rId18"/>
    <p:sldId id="327" r:id="rId19"/>
    <p:sldId id="342" r:id="rId20"/>
    <p:sldId id="304" r:id="rId21"/>
    <p:sldId id="344" r:id="rId22"/>
    <p:sldId id="366" r:id="rId23"/>
    <p:sldId id="272" r:id="rId24"/>
    <p:sldId id="273" r:id="rId25"/>
    <p:sldId id="274" r:id="rId26"/>
    <p:sldId id="275" r:id="rId27"/>
    <p:sldId id="276" r:id="rId28"/>
    <p:sldId id="365" r:id="rId29"/>
    <p:sldId id="278" r:id="rId30"/>
    <p:sldId id="364" r:id="rId31"/>
    <p:sldId id="279" r:id="rId32"/>
    <p:sldId id="280" r:id="rId33"/>
    <p:sldId id="281" r:id="rId34"/>
    <p:sldId id="350" r:id="rId35"/>
    <p:sldId id="351" r:id="rId36"/>
    <p:sldId id="352" r:id="rId37"/>
    <p:sldId id="353" r:id="rId38"/>
    <p:sldId id="354" r:id="rId39"/>
    <p:sldId id="355" r:id="rId40"/>
    <p:sldId id="357" r:id="rId41"/>
    <p:sldId id="296" r:id="rId42"/>
    <p:sldId id="288" r:id="rId43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0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2" y="13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6809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56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58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932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19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7.11.2019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05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7.11.2019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566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7.11.2019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32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7.11.2019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82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7.11.2019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33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7.11.2019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41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15182-FA8B-4204-A811-BB0FECAAA5EA}" type="datetimeFigureOut">
              <a:rPr lang="cs-CZ" smtClean="0"/>
              <a:t>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16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aceeu.cz/cs/Jak-na-projekt/Elektronicka-zadost/Edukacni-videa" TargetMode="External"/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hyperlink" Target="https://www.esfcr.cz/formulare-a-pokyny-potrebne-v-ramci-pripravy-zadosti-o-podporu-opz/-/dokument/797956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mseu.mssf.cz/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://www.maschrudimsko.cz/13-vyzva-v-ramci-irop-vytvoreni-zazemi-pro-poskytovani-sluzeb-v-uzemi-mas-infrastruktur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://www.irop.mmr.cz/getmedia/5f04e0a7-ef68-4d59-9c1d-e1db4804f419/Specificka-pravidla-v-62-2_1-CLLD_v-1-2.pdf.aspx?ext=.pdf" TargetMode="External"/><Relationship Id="rId4" Type="http://schemas.openxmlformats.org/officeDocument/2006/relationships/hyperlink" Target="http://www.irop.mmr.cz/getmedia/aa46a530-ad02-4714-924d-ed7fdf27a7ca/Obecna-pravidla-IROP_vydani-1-13_cistopis.pdf.aspx?ext=.pdf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jana.pavlisova@maschrudimsko.cz" TargetMode="External"/><Relationship Id="rId2" Type="http://schemas.openxmlformats.org/officeDocument/2006/relationships/hyperlink" Target="mailto:michaela.lutrova@maschrudimsko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Seminář pro potenciální žadatele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35240"/>
          </a:xfrm>
        </p:spPr>
        <p:txBody>
          <a:bodyPr>
            <a:normAutofit/>
          </a:bodyPr>
          <a:lstStyle/>
          <a:p>
            <a:r>
              <a:rPr lang="cs-CZ" dirty="0" smtClean="0"/>
              <a:t>13</a:t>
            </a:r>
            <a:r>
              <a:rPr lang="cs-CZ" dirty="0" smtClean="0"/>
              <a:t>. </a:t>
            </a:r>
            <a:r>
              <a:rPr lang="cs-CZ" dirty="0" smtClean="0"/>
              <a:t>výzva MAS Chrudimsko – IROP-Vytvoření zázemí pro poskytování služeb v území MAS (infrastruktura)</a:t>
            </a:r>
          </a:p>
          <a:p>
            <a:r>
              <a:rPr lang="cs-CZ" dirty="0" smtClean="0"/>
              <a:t>15.11.2019, </a:t>
            </a:r>
            <a:r>
              <a:rPr lang="cs-CZ" dirty="0" smtClean="0"/>
              <a:t>od  </a:t>
            </a:r>
            <a:r>
              <a:rPr lang="cs-CZ" dirty="0"/>
              <a:t>9</a:t>
            </a:r>
            <a:r>
              <a:rPr lang="cs-CZ" dirty="0" smtClean="0"/>
              <a:t> </a:t>
            </a:r>
            <a:r>
              <a:rPr lang="cs-CZ" dirty="0" smtClean="0"/>
              <a:t>hod</a:t>
            </a:r>
          </a:p>
          <a:p>
            <a:r>
              <a:rPr lang="cs-CZ" dirty="0" smtClean="0"/>
              <a:t> </a:t>
            </a:r>
            <a:r>
              <a:rPr lang="cs-CZ" dirty="0"/>
              <a:t>VAZBA NA VÝZVU ŘO IROP Č. </a:t>
            </a:r>
            <a:r>
              <a:rPr lang="cs-CZ" dirty="0" smtClean="0"/>
              <a:t>62 SOCIÁLNÍ  INFRASTRUKTURA</a:t>
            </a:r>
            <a:endParaRPr lang="cs-CZ" dirty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4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46909"/>
            <a:ext cx="10515600" cy="440575"/>
          </a:xfrm>
        </p:spPr>
        <p:txBody>
          <a:bodyPr>
            <a:normAutofit fontScale="90000"/>
          </a:bodyPr>
          <a:lstStyle/>
          <a:p>
            <a:r>
              <a:rPr lang="cs-CZ" sz="2200" dirty="0" smtClean="0"/>
              <a:t>Podporovaná aktivita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900" b="1" dirty="0" smtClean="0"/>
              <a:t>Rozvoj sociálních služeb – hlavní podporované aktivity</a:t>
            </a:r>
            <a:br>
              <a:rPr lang="cs-CZ" sz="3900" b="1" dirty="0" smtClean="0"/>
            </a:br>
            <a:r>
              <a:rPr lang="cs-CZ" sz="3900" b="1" dirty="0" smtClean="0"/>
              <a:t>m</a:t>
            </a:r>
            <a:r>
              <a:rPr lang="cs-CZ" sz="4000" b="1" dirty="0" smtClean="0"/>
              <a:t>in</a:t>
            </a:r>
            <a:r>
              <a:rPr lang="cs-CZ" sz="4000" b="1" dirty="0"/>
              <a:t>. 85 % CZV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61804"/>
            <a:ext cx="10515600" cy="430599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Stavby, stavební úpravy, rekonstrukce </a:t>
            </a:r>
            <a:endParaRPr lang="cs-CZ" dirty="0" smtClean="0"/>
          </a:p>
          <a:p>
            <a:r>
              <a:rPr lang="cs-CZ" dirty="0"/>
              <a:t>Nákup pozemků a </a:t>
            </a:r>
            <a:r>
              <a:rPr lang="cs-CZ" dirty="0" smtClean="0"/>
              <a:t>staveb</a:t>
            </a:r>
          </a:p>
          <a:p>
            <a:r>
              <a:rPr lang="cs-CZ" dirty="0"/>
              <a:t>Pořízení vybavení budov a </a:t>
            </a:r>
            <a:r>
              <a:rPr lang="cs-CZ" dirty="0" smtClean="0"/>
              <a:t>zázemí pro </a:t>
            </a:r>
            <a:r>
              <a:rPr lang="cs-CZ" dirty="0"/>
              <a:t>zajištění provozu zařízení s vazbou na poskytování služeb </a:t>
            </a:r>
          </a:p>
          <a:p>
            <a:r>
              <a:rPr lang="cs-CZ" dirty="0" smtClean="0"/>
              <a:t>Nákup </a:t>
            </a:r>
            <a:r>
              <a:rPr lang="cs-CZ" dirty="0"/>
              <a:t>automobilu pro poskytování terénních a ambulantních sociálních </a:t>
            </a:r>
            <a:r>
              <a:rPr lang="cs-CZ" dirty="0" smtClean="0"/>
              <a:t>služeb</a:t>
            </a:r>
          </a:p>
          <a:p>
            <a:r>
              <a:rPr lang="cs-CZ" dirty="0" smtClean="0"/>
              <a:t>DPH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Sociální </a:t>
            </a:r>
            <a:r>
              <a:rPr lang="cs-CZ" dirty="0"/>
              <a:t>služby jsou definovány zákonem č. 108/2006 Sb., o sociálních službách ve znění pozdějších </a:t>
            </a:r>
            <a:r>
              <a:rPr lang="cs-CZ" dirty="0" smtClean="0"/>
              <a:t>předpisů</a:t>
            </a:r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50" y="6334298"/>
            <a:ext cx="2936966" cy="4322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935" y="261532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8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46909"/>
            <a:ext cx="10515600" cy="440575"/>
          </a:xfrm>
        </p:spPr>
        <p:txBody>
          <a:bodyPr>
            <a:normAutofit fontScale="90000"/>
          </a:bodyPr>
          <a:lstStyle/>
          <a:p>
            <a:r>
              <a:rPr lang="cs-CZ" sz="2200" dirty="0" smtClean="0"/>
              <a:t>Podporovaná aktivita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300" b="1" dirty="0">
                <a:latin typeface="+mn-lt"/>
              </a:rPr>
              <a:t>Rozvoj sociálních služeb – vedlejší podporované aktivity</a:t>
            </a:r>
            <a:br>
              <a:rPr lang="cs-CZ" sz="3300" b="1" dirty="0">
                <a:latin typeface="+mn-lt"/>
              </a:rPr>
            </a:br>
            <a:r>
              <a:rPr lang="cs-CZ" sz="3300" b="1" dirty="0">
                <a:latin typeface="+mn-lt"/>
              </a:rPr>
              <a:t>maximálně 15 % CZV</a:t>
            </a:r>
            <a:r>
              <a:rPr lang="cs-CZ" sz="3900" b="1" dirty="0"/>
              <a:t/>
            </a:r>
            <a:br>
              <a:rPr lang="cs-CZ" sz="3900" b="1" dirty="0"/>
            </a:br>
            <a:r>
              <a:rPr lang="cs-CZ" sz="4000" b="1" dirty="0" smtClean="0"/>
              <a:t/>
            </a:r>
            <a:br>
              <a:rPr lang="cs-CZ" sz="4000" b="1" dirty="0" smtClean="0"/>
            </a:b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96292"/>
            <a:ext cx="10515600" cy="4771504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demolice </a:t>
            </a:r>
            <a:r>
              <a:rPr lang="cs-CZ" dirty="0"/>
              <a:t>staveb na místě realizace </a:t>
            </a:r>
            <a:r>
              <a:rPr lang="cs-CZ" dirty="0" smtClean="0"/>
              <a:t>projektu</a:t>
            </a:r>
            <a:endParaRPr lang="cs-CZ" dirty="0"/>
          </a:p>
          <a:p>
            <a:r>
              <a:rPr lang="cs-CZ" dirty="0" smtClean="0"/>
              <a:t>zeleň </a:t>
            </a:r>
            <a:r>
              <a:rPr lang="cs-CZ" dirty="0"/>
              <a:t>v okolí budov a na budovách (zelené zdi a střechy, aleje, hřiště a parky),</a:t>
            </a:r>
          </a:p>
          <a:p>
            <a:r>
              <a:rPr lang="cs-CZ" dirty="0" smtClean="0"/>
              <a:t>parkovací </a:t>
            </a:r>
            <a:r>
              <a:rPr lang="cs-CZ" dirty="0"/>
              <a:t>stání v rámci areálu nezbytné pro provoz </a:t>
            </a:r>
            <a:r>
              <a:rPr lang="cs-CZ" dirty="0" smtClean="0"/>
              <a:t>zařízení</a:t>
            </a:r>
            <a:endParaRPr lang="cs-CZ" dirty="0"/>
          </a:p>
          <a:p>
            <a:r>
              <a:rPr lang="cs-CZ" dirty="0" smtClean="0"/>
              <a:t>příjezdové </a:t>
            </a:r>
            <a:r>
              <a:rPr lang="cs-CZ" dirty="0"/>
              <a:t>komunikace v areálu zařízení a nezbytné doprovodné </a:t>
            </a:r>
            <a:r>
              <a:rPr lang="cs-CZ" dirty="0" smtClean="0"/>
              <a:t>vybavení</a:t>
            </a:r>
            <a:endParaRPr lang="cs-CZ" dirty="0"/>
          </a:p>
          <a:p>
            <a:r>
              <a:rPr lang="cs-CZ" dirty="0" smtClean="0"/>
              <a:t>zabezpečení </a:t>
            </a:r>
            <a:r>
              <a:rPr lang="cs-CZ" dirty="0"/>
              <a:t>výstavby (technický dozor investora, BOZP, autorský dozor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/>
              <a:t>projektová </a:t>
            </a:r>
            <a:r>
              <a:rPr lang="cs-CZ" dirty="0"/>
              <a:t>dokumentace stavby, </a:t>
            </a:r>
            <a:r>
              <a:rPr lang="cs-CZ" dirty="0" smtClean="0"/>
              <a:t>EIA</a:t>
            </a:r>
            <a:endParaRPr lang="cs-CZ" dirty="0"/>
          </a:p>
          <a:p>
            <a:r>
              <a:rPr lang="cs-CZ" dirty="0" smtClean="0"/>
              <a:t>studie proveditelnosti</a:t>
            </a:r>
            <a:endParaRPr lang="cs-CZ" dirty="0"/>
          </a:p>
          <a:p>
            <a:r>
              <a:rPr lang="cs-CZ" dirty="0" smtClean="0"/>
              <a:t>pořízení </a:t>
            </a:r>
            <a:r>
              <a:rPr lang="cs-CZ" dirty="0"/>
              <a:t>služeb bezprostředně souvisejících s realizací projektu (</a:t>
            </a:r>
            <a:r>
              <a:rPr lang="cs-CZ" dirty="0" smtClean="0"/>
              <a:t>příprava a </a:t>
            </a:r>
            <a:r>
              <a:rPr lang="cs-CZ" dirty="0"/>
              <a:t>realizace zadávacích a výběrových řízení),</a:t>
            </a:r>
          </a:p>
          <a:p>
            <a:r>
              <a:rPr lang="cs-CZ" dirty="0" smtClean="0"/>
              <a:t>povinná </a:t>
            </a:r>
            <a:r>
              <a:rPr lang="cs-CZ" dirty="0"/>
              <a:t>publicita (dle kap. 13 Obecných pravidel),</a:t>
            </a:r>
          </a:p>
          <a:p>
            <a:r>
              <a:rPr lang="cs-CZ" dirty="0" smtClean="0"/>
              <a:t>nákup </a:t>
            </a:r>
            <a:r>
              <a:rPr lang="cs-CZ" dirty="0"/>
              <a:t>služeb, které tvoří součást pořízení dlouhodobého hmotného a nehmotného majetku, nejsou-li tyto služby součástí pořizovací ceny vybavení (např. školení na ovládání pořízeného vybavení, není-li tato služba součástí pořizovací ceny vybavení).</a:t>
            </a:r>
            <a:endParaRPr lang="cs-CZ" dirty="0" smtClean="0"/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50" y="6334298"/>
            <a:ext cx="2936966" cy="4322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935" y="261532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46909"/>
            <a:ext cx="10515600" cy="440575"/>
          </a:xfrm>
        </p:spPr>
        <p:txBody>
          <a:bodyPr>
            <a:normAutofit fontScale="90000"/>
          </a:bodyPr>
          <a:lstStyle/>
          <a:p>
            <a:r>
              <a:rPr lang="cs-CZ" sz="2200" dirty="0" smtClean="0"/>
              <a:t>Podporovaná aktivita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900" b="1" dirty="0" smtClean="0">
                <a:latin typeface="+mn-lt"/>
              </a:rPr>
              <a:t>Rozvoj sociálních služeb</a:t>
            </a:r>
            <a:r>
              <a:rPr lang="cs-CZ" sz="4000" b="1" dirty="0" smtClean="0">
                <a:latin typeface="+mn-lt"/>
              </a:rPr>
              <a:t/>
            </a:r>
            <a:br>
              <a:rPr lang="cs-CZ" sz="4000" b="1" dirty="0" smtClean="0">
                <a:latin typeface="+mn-lt"/>
              </a:rPr>
            </a:br>
            <a:endParaRPr lang="cs-CZ" sz="40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87484"/>
            <a:ext cx="10515600" cy="4580311"/>
          </a:xfrm>
        </p:spPr>
        <p:txBody>
          <a:bodyPr>
            <a:normAutofit fontScale="92500" lnSpcReduction="20000"/>
          </a:bodyPr>
          <a:lstStyle/>
          <a:p>
            <a:r>
              <a:rPr lang="pl-PL" b="1" dirty="0" smtClean="0"/>
              <a:t>Projekty </a:t>
            </a:r>
            <a:r>
              <a:rPr lang="pl-PL" b="1" dirty="0"/>
              <a:t>se zaměřují na podporu infrastruktury </a:t>
            </a:r>
            <a:r>
              <a:rPr lang="pl-PL" b="1" dirty="0" smtClean="0"/>
              <a:t>služeb</a:t>
            </a:r>
            <a:r>
              <a:rPr lang="cs-CZ" sz="4000" dirty="0" smtClean="0"/>
              <a:t>: </a:t>
            </a:r>
          </a:p>
          <a:p>
            <a:pPr lvl="1"/>
            <a:r>
              <a:rPr lang="cs-CZ" sz="3200" dirty="0" smtClean="0"/>
              <a:t>centra </a:t>
            </a:r>
            <a:r>
              <a:rPr lang="cs-CZ" sz="3200" dirty="0"/>
              <a:t>denních </a:t>
            </a:r>
            <a:r>
              <a:rPr lang="cs-CZ" sz="3200" dirty="0" smtClean="0"/>
              <a:t>služeb</a:t>
            </a:r>
            <a:endParaRPr lang="cs-CZ" sz="3200" dirty="0"/>
          </a:p>
          <a:p>
            <a:pPr lvl="1"/>
            <a:r>
              <a:rPr lang="cs-CZ" sz="3200" dirty="0" smtClean="0"/>
              <a:t>denní stacionáře a týdenní stacionáře </a:t>
            </a:r>
          </a:p>
          <a:p>
            <a:pPr lvl="1"/>
            <a:r>
              <a:rPr lang="cs-CZ" sz="3200" dirty="0" smtClean="0"/>
              <a:t>domovy </a:t>
            </a:r>
            <a:r>
              <a:rPr lang="cs-CZ" sz="3200" dirty="0"/>
              <a:t>pro osoby se zdravotním </a:t>
            </a:r>
            <a:r>
              <a:rPr lang="cs-CZ" sz="3200" dirty="0" smtClean="0"/>
              <a:t>postižením </a:t>
            </a:r>
          </a:p>
          <a:p>
            <a:pPr lvl="1"/>
            <a:r>
              <a:rPr lang="cs-CZ" sz="3200" dirty="0" smtClean="0"/>
              <a:t>chráněné bydlení</a:t>
            </a:r>
            <a:r>
              <a:rPr lang="cs-CZ" sz="3200" dirty="0"/>
              <a:t>,</a:t>
            </a:r>
            <a:r>
              <a:rPr lang="cs-CZ" sz="3200" dirty="0" smtClean="0"/>
              <a:t> </a:t>
            </a:r>
            <a:r>
              <a:rPr lang="cs-CZ" sz="3200" dirty="0"/>
              <a:t>azylové </a:t>
            </a:r>
            <a:r>
              <a:rPr lang="cs-CZ" sz="3200" dirty="0" smtClean="0"/>
              <a:t>domy</a:t>
            </a:r>
            <a:r>
              <a:rPr lang="cs-CZ" sz="3200" dirty="0"/>
              <a:t> </a:t>
            </a:r>
            <a:r>
              <a:rPr lang="cs-CZ" sz="3200" dirty="0" smtClean="0"/>
              <a:t>a </a:t>
            </a:r>
            <a:r>
              <a:rPr lang="cs-CZ" sz="3200" dirty="0"/>
              <a:t>domy na půl </a:t>
            </a:r>
            <a:r>
              <a:rPr lang="cs-CZ" sz="3200" dirty="0" smtClean="0"/>
              <a:t>cesty </a:t>
            </a:r>
          </a:p>
          <a:p>
            <a:pPr lvl="1"/>
            <a:r>
              <a:rPr lang="cs-CZ" sz="3200" dirty="0" smtClean="0"/>
              <a:t>zařízení </a:t>
            </a:r>
            <a:r>
              <a:rPr lang="cs-CZ" sz="3200" dirty="0"/>
              <a:t>pro krizovou </a:t>
            </a:r>
            <a:r>
              <a:rPr lang="cs-CZ" sz="3200" dirty="0" smtClean="0"/>
              <a:t>pomoc  </a:t>
            </a:r>
          </a:p>
          <a:p>
            <a:pPr lvl="1"/>
            <a:r>
              <a:rPr lang="cs-CZ" sz="3200" dirty="0" smtClean="0"/>
              <a:t>nízkoprahová </a:t>
            </a:r>
            <a:r>
              <a:rPr lang="cs-CZ" sz="3200" dirty="0"/>
              <a:t>denní </a:t>
            </a:r>
            <a:r>
              <a:rPr lang="cs-CZ" sz="3200" dirty="0" smtClean="0"/>
              <a:t>centra a nízkoprahová </a:t>
            </a:r>
            <a:r>
              <a:rPr lang="cs-CZ" sz="3200" dirty="0"/>
              <a:t>zařízení pro děti a </a:t>
            </a:r>
            <a:r>
              <a:rPr lang="cs-CZ" sz="3200" dirty="0" smtClean="0"/>
              <a:t>mládež</a:t>
            </a:r>
            <a:endParaRPr lang="cs-CZ" sz="3200" dirty="0"/>
          </a:p>
          <a:p>
            <a:pPr lvl="1"/>
            <a:r>
              <a:rPr lang="cs-CZ" sz="3200" dirty="0"/>
              <a:t>n</a:t>
            </a:r>
            <a:r>
              <a:rPr lang="cs-CZ" sz="3200" dirty="0" smtClean="0"/>
              <a:t>oclehárny</a:t>
            </a:r>
            <a:endParaRPr lang="cs-CZ" sz="3200" dirty="0"/>
          </a:p>
          <a:p>
            <a:pPr lvl="1"/>
            <a:r>
              <a:rPr lang="cs-CZ" sz="3200" dirty="0" smtClean="0"/>
              <a:t>terapeutické </a:t>
            </a:r>
            <a:r>
              <a:rPr lang="cs-CZ" sz="3200" dirty="0"/>
              <a:t>komunity</a:t>
            </a:r>
            <a:r>
              <a:rPr lang="cs-CZ" sz="3200" dirty="0" smtClean="0"/>
              <a:t>, </a:t>
            </a:r>
            <a:r>
              <a:rPr lang="cs-CZ" sz="3200" dirty="0"/>
              <a:t>odborné sociální </a:t>
            </a:r>
            <a:r>
              <a:rPr lang="cs-CZ" sz="3200" dirty="0" smtClean="0"/>
              <a:t>poradenství</a:t>
            </a:r>
            <a:r>
              <a:rPr lang="cs-CZ" sz="3200" dirty="0"/>
              <a:t> </a:t>
            </a:r>
            <a:r>
              <a:rPr lang="cs-CZ" sz="3200" dirty="0" smtClean="0"/>
              <a:t>a </a:t>
            </a:r>
            <a:r>
              <a:rPr lang="cs-CZ" sz="3200" dirty="0"/>
              <a:t>sociálně terapeutické </a:t>
            </a:r>
            <a:r>
              <a:rPr lang="cs-CZ" sz="3200" dirty="0" smtClean="0"/>
              <a:t>dílny</a:t>
            </a:r>
          </a:p>
          <a:p>
            <a:pPr marL="457200" lvl="1" indent="0">
              <a:buNone/>
            </a:pPr>
            <a:r>
              <a:rPr lang="cs-CZ" sz="3200" dirty="0" smtClean="0"/>
              <a:t>(blíže výčet ve specifických pravidlech výzvy č. 62, str. 37, 38)</a:t>
            </a:r>
            <a:endParaRPr lang="cs-CZ" dirty="0"/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50" y="6334298"/>
            <a:ext cx="2936966" cy="4322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935" y="261532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4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Podporovaná aktivita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 smtClean="0"/>
              <a:t>Komunitní </a:t>
            </a:r>
            <a:r>
              <a:rPr lang="cs-CZ" b="1" dirty="0"/>
              <a:t>centrum -specifika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56852"/>
            <a:ext cx="10515600" cy="4820111"/>
          </a:xfrm>
        </p:spPr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1</a:t>
            </a:r>
            <a:r>
              <a:rPr lang="cs-CZ" dirty="0" smtClean="0"/>
              <a:t>. nemusí </a:t>
            </a:r>
            <a:r>
              <a:rPr lang="cs-CZ" dirty="0"/>
              <a:t>poskytovat soc. služby, ale musí v něm být zaměstnaný sociální pracovník po dobu udržitelnosti</a:t>
            </a:r>
          </a:p>
          <a:p>
            <a:pPr marL="0" indent="0">
              <a:buNone/>
            </a:pPr>
            <a:r>
              <a:rPr lang="pt-BR" dirty="0"/>
              <a:t>2</a:t>
            </a:r>
            <a:r>
              <a:rPr lang="pt-BR" dirty="0" smtClean="0"/>
              <a:t>.</a:t>
            </a:r>
            <a:r>
              <a:rPr lang="cs-CZ" dirty="0" smtClean="0"/>
              <a:t> </a:t>
            </a:r>
            <a:r>
              <a:rPr lang="pt-BR" dirty="0" smtClean="0"/>
              <a:t>zapojení </a:t>
            </a:r>
            <a:r>
              <a:rPr lang="pt-BR" dirty="0"/>
              <a:t>veřejnosti do nastavení a fungování provozu</a:t>
            </a:r>
          </a:p>
          <a:p>
            <a:pPr marL="0" indent="0">
              <a:buNone/>
            </a:pPr>
            <a:r>
              <a:rPr lang="cs-CZ" dirty="0"/>
              <a:t>3</a:t>
            </a:r>
            <a:r>
              <a:rPr lang="cs-CZ" dirty="0" smtClean="0"/>
              <a:t>. poskytuje </a:t>
            </a:r>
            <a:r>
              <a:rPr lang="cs-CZ" dirty="0"/>
              <a:t>kombinaci komunitních a veřejných služeb a minimálního základního soc. poradenství</a:t>
            </a:r>
          </a:p>
          <a:p>
            <a:pPr marL="0" indent="0">
              <a:buNone/>
            </a:pPr>
            <a:r>
              <a:rPr lang="cs-CZ" dirty="0"/>
              <a:t>4</a:t>
            </a:r>
            <a:r>
              <a:rPr lang="cs-CZ" dirty="0" smtClean="0"/>
              <a:t>. bezúplatný </a:t>
            </a:r>
            <a:r>
              <a:rPr lang="cs-CZ" dirty="0"/>
              <a:t>provoz či symbolický poplatek za aktivity</a:t>
            </a:r>
          </a:p>
          <a:p>
            <a:pPr marL="0" indent="0">
              <a:buNone/>
            </a:pPr>
            <a:r>
              <a:rPr lang="cs-CZ" b="1" dirty="0"/>
              <a:t>Cílem výzvy není budování kulturních center nebo prostor pro masovou zábavu.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5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46909"/>
            <a:ext cx="10515600" cy="440575"/>
          </a:xfrm>
        </p:spPr>
        <p:txBody>
          <a:bodyPr>
            <a:normAutofit fontScale="90000"/>
          </a:bodyPr>
          <a:lstStyle/>
          <a:p>
            <a:r>
              <a:rPr lang="cs-CZ" sz="2200" dirty="0" smtClean="0"/>
              <a:t>Podporovaná aktivita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900" b="1" dirty="0" smtClean="0"/>
              <a:t>Komunitní centra – hlavní podporované aktivity</a:t>
            </a:r>
            <a:br>
              <a:rPr lang="cs-CZ" sz="3900" b="1" dirty="0" smtClean="0"/>
            </a:br>
            <a:r>
              <a:rPr lang="cs-CZ" sz="3900" b="1" dirty="0" smtClean="0"/>
              <a:t>m</a:t>
            </a:r>
            <a:r>
              <a:rPr lang="cs-CZ" sz="4000" b="1" dirty="0" smtClean="0"/>
              <a:t>in</a:t>
            </a:r>
            <a:r>
              <a:rPr lang="cs-CZ" sz="4000" b="1" dirty="0"/>
              <a:t>. 85 % CZV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61804"/>
            <a:ext cx="10515600" cy="4305991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stavby </a:t>
            </a:r>
            <a:r>
              <a:rPr lang="cs-CZ" dirty="0"/>
              <a:t>a stavební práce spojené s výstavbou infrastruktury komunitního centra včetně vybudování přípojky pro přivedení inženýrských </a:t>
            </a:r>
            <a:r>
              <a:rPr lang="cs-CZ" dirty="0" smtClean="0"/>
              <a:t>sítí</a:t>
            </a:r>
            <a:endParaRPr lang="cs-CZ" dirty="0"/>
          </a:p>
          <a:p>
            <a:r>
              <a:rPr lang="cs-CZ" dirty="0" smtClean="0"/>
              <a:t>rekonstrukce </a:t>
            </a:r>
            <a:r>
              <a:rPr lang="cs-CZ" dirty="0"/>
              <a:t>a stavební úpravy existujícího objektu a zázemí pro poskytování aktivit komunitních center včetně sociálních služeb, budou-li v projektu </a:t>
            </a:r>
            <a:r>
              <a:rPr lang="cs-CZ" dirty="0" smtClean="0"/>
              <a:t>poskytovány</a:t>
            </a:r>
            <a:endParaRPr lang="cs-CZ" dirty="0"/>
          </a:p>
          <a:p>
            <a:r>
              <a:rPr lang="cs-CZ" dirty="0" smtClean="0"/>
              <a:t>nákup </a:t>
            </a:r>
            <a:r>
              <a:rPr lang="cs-CZ" dirty="0"/>
              <a:t>pozemků, budov a </a:t>
            </a:r>
            <a:r>
              <a:rPr lang="cs-CZ" dirty="0" smtClean="0"/>
              <a:t>staveb</a:t>
            </a:r>
            <a:endParaRPr lang="cs-CZ" dirty="0"/>
          </a:p>
          <a:p>
            <a:r>
              <a:rPr lang="cs-CZ" dirty="0" smtClean="0"/>
              <a:t>vybavení </a:t>
            </a:r>
            <a:r>
              <a:rPr lang="cs-CZ" dirty="0"/>
              <a:t>pro zajištění provozu </a:t>
            </a:r>
            <a:r>
              <a:rPr lang="cs-CZ" dirty="0" smtClean="0"/>
              <a:t>zařízení</a:t>
            </a:r>
            <a:endParaRPr lang="cs-CZ" dirty="0"/>
          </a:p>
          <a:p>
            <a:r>
              <a:rPr lang="cs-CZ" dirty="0" smtClean="0"/>
              <a:t>pořízení </a:t>
            </a:r>
            <a:r>
              <a:rPr lang="cs-CZ" dirty="0"/>
              <a:t>automobilu pro poskytování terénních a ambulantních sociálních </a:t>
            </a:r>
            <a:r>
              <a:rPr lang="cs-CZ" dirty="0" smtClean="0"/>
              <a:t>služeb</a:t>
            </a:r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50" y="6334298"/>
            <a:ext cx="2936966" cy="4322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935" y="261532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23455"/>
            <a:ext cx="10515600" cy="1067233"/>
          </a:xfrm>
        </p:spPr>
        <p:txBody>
          <a:bodyPr>
            <a:normAutofit fontScale="90000"/>
          </a:bodyPr>
          <a:lstStyle/>
          <a:p>
            <a:r>
              <a:rPr lang="cs-CZ" sz="2200" dirty="0"/>
              <a:t>Podporovaná aktivita</a:t>
            </a:r>
            <a:br>
              <a:rPr lang="cs-CZ" sz="2200" dirty="0"/>
            </a:br>
            <a:r>
              <a:rPr lang="cs-CZ" b="1" dirty="0" smtClean="0"/>
              <a:t>Komunitní centra– </a:t>
            </a:r>
            <a:r>
              <a:rPr lang="cs-CZ" b="1" dirty="0"/>
              <a:t>vedlejší podporované aktivity</a:t>
            </a:r>
            <a:br>
              <a:rPr lang="cs-CZ" b="1" dirty="0"/>
            </a:br>
            <a:r>
              <a:rPr lang="cs-CZ" b="1" dirty="0"/>
              <a:t>maximálně 15 % CZV</a:t>
            </a:r>
            <a:r>
              <a:rPr lang="cs-CZ" sz="4800" b="1" dirty="0"/>
              <a:t/>
            </a:r>
            <a:br>
              <a:rPr lang="cs-CZ" sz="4800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072" y="1690688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demolice </a:t>
            </a:r>
            <a:r>
              <a:rPr lang="cs-CZ" dirty="0"/>
              <a:t>staveb na místě realizace </a:t>
            </a:r>
            <a:r>
              <a:rPr lang="cs-CZ" dirty="0" smtClean="0"/>
              <a:t>projektu</a:t>
            </a:r>
            <a:endParaRPr lang="cs-CZ" dirty="0"/>
          </a:p>
          <a:p>
            <a:r>
              <a:rPr lang="cs-CZ" dirty="0" smtClean="0"/>
              <a:t>úpravy </a:t>
            </a:r>
            <a:r>
              <a:rPr lang="cs-CZ" dirty="0"/>
              <a:t>venkovního prostranství (přístupové cesty v areálu, zeleň, hřiště a herní prvky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/>
              <a:t>zabezpečení </a:t>
            </a:r>
            <a:r>
              <a:rPr lang="cs-CZ" dirty="0"/>
              <a:t>výstavby (technický dozor investora, BOZP, autorský dozor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/>
              <a:t>projektová </a:t>
            </a:r>
            <a:r>
              <a:rPr lang="cs-CZ" dirty="0"/>
              <a:t>dokumentace stavby, </a:t>
            </a:r>
            <a:r>
              <a:rPr lang="cs-CZ" dirty="0" smtClean="0"/>
              <a:t>EIA</a:t>
            </a:r>
            <a:endParaRPr lang="cs-CZ" dirty="0"/>
          </a:p>
          <a:p>
            <a:r>
              <a:rPr lang="cs-CZ" dirty="0" smtClean="0"/>
              <a:t>pořízení </a:t>
            </a:r>
            <a:r>
              <a:rPr lang="cs-CZ" dirty="0"/>
              <a:t>služeb bezprostředně souvisejících s realizací projektu (</a:t>
            </a:r>
            <a:r>
              <a:rPr lang="cs-CZ" dirty="0" smtClean="0"/>
              <a:t>příprava a </a:t>
            </a:r>
            <a:r>
              <a:rPr lang="cs-CZ" dirty="0"/>
              <a:t>realizace zadávacích a výběrových řízení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/>
              <a:t>studie </a:t>
            </a:r>
            <a:r>
              <a:rPr lang="cs-CZ" dirty="0"/>
              <a:t>proveditelnosti,</a:t>
            </a:r>
          </a:p>
          <a:p>
            <a:r>
              <a:rPr lang="cs-CZ" dirty="0" smtClean="0"/>
              <a:t>povinná </a:t>
            </a:r>
            <a:r>
              <a:rPr lang="cs-CZ" dirty="0"/>
              <a:t>publicita (dle kap. 13 Obecných pravidel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/>
              <a:t>nákup </a:t>
            </a:r>
            <a:r>
              <a:rPr lang="cs-CZ" dirty="0"/>
              <a:t>služeb, které tvoří součást pořízení dlouhodobého hmotného a nehmotného majetku, nejsou-li tyto služby součástí pořizovací ceny vybavení (např. školení na ovládání pořízeného vybavení, není-li tato služba součástí pořizovací ceny vybavení).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2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4567" y="365125"/>
            <a:ext cx="11179233" cy="1325563"/>
          </a:xfrm>
        </p:spPr>
        <p:txBody>
          <a:bodyPr>
            <a:noAutofit/>
          </a:bodyPr>
          <a:lstStyle/>
          <a:p>
            <a:r>
              <a:rPr lang="cs-CZ" sz="3000" b="1" dirty="0">
                <a:latin typeface="+mn-lt"/>
              </a:rPr>
              <a:t>Nezpůsobilé </a:t>
            </a:r>
            <a:r>
              <a:rPr lang="cs-CZ" sz="3000" b="1" dirty="0" smtClean="0">
                <a:latin typeface="+mn-lt"/>
              </a:rPr>
              <a:t>výdaje </a:t>
            </a:r>
            <a:br>
              <a:rPr lang="cs-CZ" sz="3000" b="1" dirty="0" smtClean="0">
                <a:latin typeface="+mn-lt"/>
              </a:rPr>
            </a:br>
            <a:r>
              <a:rPr lang="cs-CZ" sz="3000" b="1" dirty="0" smtClean="0">
                <a:latin typeface="+mn-lt"/>
              </a:rPr>
              <a:t>- pro Aktivity  </a:t>
            </a:r>
            <a:r>
              <a:rPr lang="cs-CZ" sz="3000" b="1" dirty="0">
                <a:latin typeface="+mn-lt"/>
              </a:rPr>
              <a:t>Rozvoj sociálních služeb a Rozvoj komunitních center </a:t>
            </a:r>
            <a:r>
              <a:rPr lang="cs-CZ" sz="3000" dirty="0"/>
              <a:t/>
            </a:r>
            <a:br>
              <a:rPr lang="cs-CZ" sz="3000" dirty="0"/>
            </a:b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38865"/>
            <a:ext cx="10515600" cy="4938098"/>
          </a:xfrm>
        </p:spPr>
        <p:txBody>
          <a:bodyPr>
            <a:normAutofit/>
          </a:bodyPr>
          <a:lstStyle/>
          <a:p>
            <a:endParaRPr lang="cs-CZ" b="1" dirty="0"/>
          </a:p>
          <a:p>
            <a:r>
              <a:rPr lang="cs-CZ" dirty="0" smtClean="0"/>
              <a:t>výdaje nesplňující principy hospodárnosti, účelnosti a efektivnosti </a:t>
            </a:r>
          </a:p>
          <a:p>
            <a:r>
              <a:rPr lang="cs-CZ" dirty="0" smtClean="0"/>
              <a:t>výdaje spojené s realizací části projektu, která zasahuje mimo území MAS vymezené v integrované strategii CLLD</a:t>
            </a:r>
          </a:p>
          <a:p>
            <a:r>
              <a:rPr lang="cs-CZ" dirty="0" smtClean="0"/>
              <a:t>opravy </a:t>
            </a:r>
            <a:r>
              <a:rPr lang="cs-CZ" dirty="0"/>
              <a:t>a údržba</a:t>
            </a:r>
          </a:p>
          <a:p>
            <a:r>
              <a:rPr lang="cs-CZ" dirty="0" smtClean="0"/>
              <a:t>výdaje na doplňující průzkumy, posudky a analýzy nesouvisející s vypracováním projektové dokumentace nebo studie proveditelnosti</a:t>
            </a:r>
          </a:p>
          <a:p>
            <a:r>
              <a:rPr lang="pl-PL" dirty="0" smtClean="0"/>
              <a:t>výdaje </a:t>
            </a:r>
            <a:r>
              <a:rPr lang="pl-PL" dirty="0"/>
              <a:t>na řízení a administraci projektu</a:t>
            </a:r>
          </a:p>
          <a:p>
            <a:r>
              <a:rPr lang="cs-CZ" dirty="0" smtClean="0"/>
              <a:t>náklady na mzdy, platy, náhrady mezd a platů, ostatní osobní náklady, povinné pojistné hrazené zaměstnavatelem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8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Povinné přílohy k žádosti: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Pro </a:t>
            </a:r>
            <a:r>
              <a:rPr lang="cs-CZ" b="1" dirty="0"/>
              <a:t>všechny aktivity 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Plná </a:t>
            </a:r>
            <a:r>
              <a:rPr lang="cs-CZ" dirty="0"/>
              <a:t>moc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Zadávací </a:t>
            </a:r>
            <a:r>
              <a:rPr lang="cs-CZ" dirty="0"/>
              <a:t>a výběrová řízení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Doklady </a:t>
            </a:r>
            <a:r>
              <a:rPr lang="cs-CZ" dirty="0"/>
              <a:t>o právní subjektivitě žadatele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Výpis </a:t>
            </a:r>
            <a:r>
              <a:rPr lang="cs-CZ" dirty="0"/>
              <a:t>z rejstříku trestů – příloha zrušena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Studie </a:t>
            </a:r>
            <a:r>
              <a:rPr lang="cs-CZ" dirty="0"/>
              <a:t>proveditelnosti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Doklad </a:t>
            </a:r>
            <a:r>
              <a:rPr lang="cs-CZ" dirty="0"/>
              <a:t>o prokázání právních vztahů k majetku, který je předmětem projektu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Žádost </a:t>
            </a:r>
            <a:r>
              <a:rPr lang="cs-CZ" dirty="0"/>
              <a:t>o stavební povolení nebo ohlášení, případně stavební povolení nebo souhlas s </a:t>
            </a:r>
            <a:r>
              <a:rPr lang="cs-CZ" dirty="0" smtClean="0"/>
              <a:t>provedením </a:t>
            </a:r>
            <a:r>
              <a:rPr lang="cs-CZ" dirty="0"/>
              <a:t>ohlášeného stavebního záměru nebo veřejnoprávní smlouva nahrazující </a:t>
            </a:r>
            <a:r>
              <a:rPr lang="cs-CZ" dirty="0" smtClean="0"/>
              <a:t>stavební </a:t>
            </a:r>
            <a:r>
              <a:rPr lang="cs-CZ" dirty="0"/>
              <a:t>povolení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Projektová </a:t>
            </a:r>
            <a:r>
              <a:rPr lang="cs-CZ" dirty="0"/>
              <a:t>dokumentace pro vydání stavebního povolení nebo pro ohlášení stavby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Položkový </a:t>
            </a:r>
            <a:r>
              <a:rPr lang="cs-CZ" dirty="0"/>
              <a:t>rozpočet stavby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Čestné </a:t>
            </a:r>
            <a:r>
              <a:rPr lang="cs-CZ" dirty="0"/>
              <a:t>prohlášení o skutečném majiteli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AutoNum type="arabicPeriod"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17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5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Povinné přílohy k žádosti: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200" y="1386348"/>
            <a:ext cx="10515600" cy="4790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Aktivita </a:t>
            </a:r>
            <a:r>
              <a:rPr lang="cs-CZ" b="1" dirty="0"/>
              <a:t>Rozvoj sociálních služeb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11.</a:t>
            </a:r>
            <a:r>
              <a:rPr lang="cs-CZ" dirty="0"/>
              <a:t>	Územní rozhodnutí nebo územní souhlas nebo veřejnoprávní </a:t>
            </a:r>
            <a:r>
              <a:rPr lang="cs-CZ" dirty="0" smtClean="0"/>
              <a:t>	smlouva </a:t>
            </a:r>
            <a:r>
              <a:rPr lang="cs-CZ" dirty="0"/>
              <a:t>nahrazující územní řízení</a:t>
            </a:r>
          </a:p>
          <a:p>
            <a:pPr marL="0" indent="0">
              <a:buNone/>
            </a:pPr>
            <a:r>
              <a:rPr lang="cs-CZ" dirty="0" smtClean="0"/>
              <a:t>12.</a:t>
            </a:r>
            <a:r>
              <a:rPr lang="cs-CZ" dirty="0"/>
              <a:t>	Souhlasné stanovisko subjektu, který vydal strategický plán </a:t>
            </a:r>
            <a:r>
              <a:rPr lang="cs-CZ" dirty="0" smtClean="0"/>
              <a:t>	sociálního </a:t>
            </a:r>
            <a:r>
              <a:rPr lang="cs-CZ" dirty="0"/>
              <a:t>začleňování, komunitní plán sociálních služeb nebo </a:t>
            </a:r>
            <a:r>
              <a:rPr lang="cs-CZ" dirty="0" smtClean="0"/>
              <a:t>	střednědobý </a:t>
            </a:r>
            <a:r>
              <a:rPr lang="cs-CZ" dirty="0"/>
              <a:t>plán rozvoje sociálních služeb kraje</a:t>
            </a:r>
          </a:p>
          <a:p>
            <a:pPr marL="0" indent="0">
              <a:buNone/>
            </a:pPr>
            <a:r>
              <a:rPr lang="cs-CZ" dirty="0" smtClean="0"/>
              <a:t>13.</a:t>
            </a:r>
            <a:r>
              <a:rPr lang="cs-CZ" dirty="0"/>
              <a:t>	Pověřovací akt, popř. vyjádření objednatele služeb o úmyslu </a:t>
            </a:r>
            <a:r>
              <a:rPr lang="cs-CZ" dirty="0" smtClean="0"/>
              <a:t>	poskytovatele </a:t>
            </a:r>
            <a:r>
              <a:rPr lang="cs-CZ" dirty="0"/>
              <a:t>služeb pověřit výkonem služby obecného </a:t>
            </a:r>
            <a:r>
              <a:rPr lang="cs-CZ" dirty="0" smtClean="0"/>
              <a:t>	hospodářského </a:t>
            </a:r>
            <a:r>
              <a:rPr lang="cs-CZ" dirty="0"/>
              <a:t>zájmu v souladu s Rozhodnutím Komise </a:t>
            </a:r>
            <a:r>
              <a:rPr lang="cs-CZ" dirty="0" smtClean="0"/>
              <a:t>	2012/21/EU</a:t>
            </a:r>
            <a:endParaRPr lang="cs-CZ" dirty="0"/>
          </a:p>
          <a:p>
            <a:pPr marL="514350" indent="-514350">
              <a:buAutoNum type="arabicPeriod"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18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0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Povinné přílohy k žádosti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200" y="1386348"/>
            <a:ext cx="10515600" cy="4790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Aktivita </a:t>
            </a:r>
            <a:r>
              <a:rPr lang="cs-CZ" b="1" dirty="0"/>
              <a:t>Rozvoj komunitních center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11.</a:t>
            </a:r>
            <a:r>
              <a:rPr lang="cs-CZ" dirty="0"/>
              <a:t>	Územní rozhodnutí nebo územní souhlas nebo veřejnoprávní </a:t>
            </a:r>
            <a:r>
              <a:rPr lang="cs-CZ" dirty="0" smtClean="0"/>
              <a:t>	smlouva </a:t>
            </a:r>
            <a:r>
              <a:rPr lang="cs-CZ" dirty="0"/>
              <a:t>nahrazující územní řízení</a:t>
            </a:r>
          </a:p>
          <a:p>
            <a:pPr marL="0" indent="0">
              <a:buNone/>
            </a:pPr>
            <a:r>
              <a:rPr lang="cs-CZ" dirty="0" smtClean="0"/>
              <a:t>12.</a:t>
            </a:r>
            <a:r>
              <a:rPr lang="cs-CZ" dirty="0"/>
              <a:t>	Souhlasné stanovisko kraje o souladu s jeho krajským </a:t>
            </a:r>
            <a:r>
              <a:rPr lang="cs-CZ" dirty="0" smtClean="0"/>
              <a:t>	střednědobým </a:t>
            </a:r>
            <a:r>
              <a:rPr lang="cs-CZ" dirty="0"/>
              <a:t>plánem rozvoje sociálních služeb</a:t>
            </a:r>
          </a:p>
          <a:p>
            <a:pPr marL="0" indent="0">
              <a:buNone/>
            </a:pPr>
            <a:r>
              <a:rPr lang="cs-CZ" dirty="0" smtClean="0"/>
              <a:t>13.</a:t>
            </a:r>
            <a:r>
              <a:rPr lang="cs-CZ" dirty="0"/>
              <a:t>	Pověřovací akt, popř. vyjádření objednatele služeb o úmyslu </a:t>
            </a:r>
            <a:r>
              <a:rPr lang="cs-CZ" dirty="0" smtClean="0"/>
              <a:t>	poskytovatele </a:t>
            </a:r>
            <a:r>
              <a:rPr lang="cs-CZ" dirty="0"/>
              <a:t>služeb pověřit výkonem služby obecného </a:t>
            </a:r>
            <a:r>
              <a:rPr lang="cs-CZ" dirty="0" smtClean="0"/>
              <a:t>	hospodářského </a:t>
            </a:r>
            <a:r>
              <a:rPr lang="cs-CZ" dirty="0"/>
              <a:t>zájmu v souladu s Rozhodnutím Komise </a:t>
            </a:r>
            <a:r>
              <a:rPr lang="cs-CZ" dirty="0" smtClean="0"/>
              <a:t>	2012/21/EU </a:t>
            </a:r>
            <a:r>
              <a:rPr lang="cs-CZ" dirty="0"/>
              <a:t>(pouze komunitní centra poskytující jednu a více </a:t>
            </a:r>
            <a:r>
              <a:rPr lang="cs-CZ" dirty="0" smtClean="0"/>
              <a:t>	sociálních </a:t>
            </a:r>
            <a:r>
              <a:rPr lang="cs-CZ" dirty="0"/>
              <a:t>služeb)</a:t>
            </a:r>
          </a:p>
          <a:p>
            <a:endParaRPr lang="cs-CZ" dirty="0" smtClean="0"/>
          </a:p>
          <a:p>
            <a:endParaRPr lang="cs-CZ" dirty="0" smtClean="0"/>
          </a:p>
          <a:p>
            <a:pPr marL="514350" indent="-514350">
              <a:buAutoNum type="arabicPeriod"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19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9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Obsah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Představení výzvy</a:t>
            </a:r>
          </a:p>
          <a:p>
            <a:pPr lvl="0"/>
            <a:r>
              <a:rPr lang="cs-CZ" dirty="0" smtClean="0"/>
              <a:t>Podporované aktivity</a:t>
            </a:r>
          </a:p>
          <a:p>
            <a:pPr lvl="0"/>
            <a:r>
              <a:rPr lang="cs-CZ" dirty="0" smtClean="0"/>
              <a:t>Způsobilé výdaje</a:t>
            </a:r>
          </a:p>
          <a:p>
            <a:pPr lvl="0"/>
            <a:r>
              <a:rPr lang="cs-CZ" dirty="0" smtClean="0"/>
              <a:t>Indikátory</a:t>
            </a:r>
            <a:endParaRPr lang="cs-CZ" dirty="0"/>
          </a:p>
          <a:p>
            <a:pPr lvl="0"/>
            <a:r>
              <a:rPr lang="cs-CZ" dirty="0" smtClean="0"/>
              <a:t>Podání žádostí o podporu v ISKP 14+</a:t>
            </a:r>
          </a:p>
          <a:p>
            <a:pPr lvl="0"/>
            <a:r>
              <a:rPr lang="cs-CZ" dirty="0" smtClean="0"/>
              <a:t>Hodnocení projektů</a:t>
            </a:r>
          </a:p>
          <a:p>
            <a:pPr lv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</a:t>
            </a:fld>
            <a:endParaRPr lang="cs-CZ" dirty="0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Indikátory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200" y="1902541"/>
            <a:ext cx="10515600" cy="42744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• povinnost </a:t>
            </a:r>
            <a:r>
              <a:rPr lang="cs-CZ" dirty="0"/>
              <a:t>naplnit indikátory výstupu a výsledku</a:t>
            </a:r>
          </a:p>
          <a:p>
            <a:pPr marL="0" indent="0">
              <a:buNone/>
            </a:pPr>
            <a:r>
              <a:rPr lang="cs-CZ" dirty="0" smtClean="0"/>
              <a:t>• závazek </a:t>
            </a:r>
            <a:r>
              <a:rPr lang="cs-CZ" dirty="0"/>
              <a:t>k naplnění cílové hodnoty k datu ukončení realizace projektu</a:t>
            </a:r>
          </a:p>
          <a:p>
            <a:pPr marL="0" indent="0">
              <a:buNone/>
            </a:pPr>
            <a:r>
              <a:rPr lang="cs-CZ" dirty="0" smtClean="0"/>
              <a:t>• udržitelnost </a:t>
            </a:r>
            <a:r>
              <a:rPr lang="cs-CZ" dirty="0"/>
              <a:t>je 5 let od provedení poslední platby příjemci ŘO –příjemce musí dokládat i pověřovací akt</a:t>
            </a:r>
          </a:p>
          <a:p>
            <a:pPr marL="0" indent="0">
              <a:buNone/>
            </a:pPr>
            <a:r>
              <a:rPr lang="cs-CZ" dirty="0" smtClean="0"/>
              <a:t>• vykazování </a:t>
            </a:r>
            <a:r>
              <a:rPr lang="cs-CZ" dirty="0"/>
              <a:t>průběžně ve Zprávách o realizaci a Zprávách o udržitelnosti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Podrobné informace k jednotlivým indikátorům a závazná pravidla k jejich vykazování jsou obsažena v příloze č. 3 Specifických pravidel.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20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0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Indikátory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200" y="1902541"/>
            <a:ext cx="10515600" cy="4274421"/>
          </a:xfrm>
        </p:spPr>
        <p:txBody>
          <a:bodyPr>
            <a:normAutofit/>
          </a:bodyPr>
          <a:lstStyle/>
          <a:p>
            <a:r>
              <a:rPr lang="cs-CZ" dirty="0"/>
              <a:t>Aktivity </a:t>
            </a:r>
            <a:r>
              <a:rPr lang="cs-CZ" b="1" dirty="0" smtClean="0"/>
              <a:t> </a:t>
            </a:r>
            <a:r>
              <a:rPr lang="cs-CZ" b="1" dirty="0"/>
              <a:t>Rozvoj sociálních služeb </a:t>
            </a:r>
            <a:r>
              <a:rPr lang="cs-CZ" dirty="0"/>
              <a:t>a </a:t>
            </a:r>
            <a:r>
              <a:rPr lang="cs-CZ" b="1" dirty="0"/>
              <a:t>Rozvoj komunitních center </a:t>
            </a:r>
            <a:endParaRPr lang="cs-CZ" dirty="0"/>
          </a:p>
          <a:p>
            <a:pPr lvl="1"/>
            <a:r>
              <a:rPr lang="cs-CZ" dirty="0"/>
              <a:t>6 75 10 Kapacita služeb a sociální práce </a:t>
            </a:r>
          </a:p>
          <a:p>
            <a:pPr lvl="1"/>
            <a:r>
              <a:rPr lang="cs-CZ" dirty="0"/>
              <a:t>5 54 01 Počet podpořených zázemí pro služby a sociální práci </a:t>
            </a:r>
          </a:p>
          <a:p>
            <a:pPr lvl="1"/>
            <a:r>
              <a:rPr lang="cs-CZ" dirty="0"/>
              <a:t>5 54 02 Počet poskytovaných druhů sociálních služeb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21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8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Udržitelnost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200" y="1388225"/>
            <a:ext cx="10515600" cy="47887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= doba, po kterou příjemce musí zachovat výstupy projektu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5 let od provedení poslední platby příjemci ze strany ŘO IROP</a:t>
            </a:r>
          </a:p>
          <a:p>
            <a:pPr marL="0" indent="0">
              <a:buNone/>
            </a:pPr>
            <a:r>
              <a:rPr lang="cs-CZ" b="1" dirty="0" smtClean="0"/>
              <a:t>Příjemce podpory je povinen:</a:t>
            </a:r>
            <a:endParaRPr lang="cs-CZ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v aktivitě</a:t>
            </a:r>
            <a:r>
              <a:rPr lang="cs-CZ" b="1" dirty="0"/>
              <a:t> Rozvoj sociálních služeb </a:t>
            </a:r>
          </a:p>
          <a:p>
            <a:pPr marL="0" indent="0">
              <a:buNone/>
            </a:pPr>
            <a:r>
              <a:rPr lang="cs-CZ" dirty="0" smtClean="0"/>
              <a:t>         o </a:t>
            </a:r>
            <a:r>
              <a:rPr lang="cs-CZ" dirty="0"/>
              <a:t>prokázat fungování služeb v druhu a kapacitě, kterou určil v žádosti o podporu, </a:t>
            </a:r>
          </a:p>
          <a:p>
            <a:pPr marL="0" indent="0">
              <a:buNone/>
            </a:pPr>
            <a:r>
              <a:rPr lang="cs-CZ" dirty="0" smtClean="0"/>
              <a:t>         o </a:t>
            </a:r>
            <a:r>
              <a:rPr lang="cs-CZ" dirty="0"/>
              <a:t>v případě, že není poskytovaná již registrovaná sociální služba, musí být registrace nové služby doložena do šesti měsíců od ukončení realizace projektu. Pověřovací akt pak musí být doložen nejpozději s první </a:t>
            </a:r>
            <a:r>
              <a:rPr lang="cs-CZ" dirty="0" err="1"/>
              <a:t>ZoU</a:t>
            </a:r>
            <a:r>
              <a:rPr lang="cs-CZ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dirty="0"/>
              <a:t>v aktivitě</a:t>
            </a:r>
            <a:r>
              <a:rPr lang="cs-CZ" b="1" dirty="0"/>
              <a:t> Rozvoj komunitních center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       o </a:t>
            </a:r>
            <a:r>
              <a:rPr lang="cs-CZ" dirty="0"/>
              <a:t>zajistit minimálně jednoho pracovníka se vzděláním podle zákona o sociálních službách, který bude působit v rámci komunitního centra </a:t>
            </a:r>
          </a:p>
          <a:p>
            <a:pPr marL="0" indent="0">
              <a:buNone/>
            </a:pPr>
            <a:r>
              <a:rPr lang="cs-CZ" dirty="0" smtClean="0"/>
              <a:t>        o </a:t>
            </a:r>
            <a:r>
              <a:rPr lang="cs-CZ" dirty="0"/>
              <a:t>prokázat fungování služeb v druhu a kapacitě, kterou určil v žádosti o podporu, </a:t>
            </a:r>
          </a:p>
          <a:p>
            <a:pPr marL="0" indent="0">
              <a:buNone/>
            </a:pPr>
            <a:r>
              <a:rPr lang="cs-CZ" dirty="0" smtClean="0"/>
              <a:t>        o </a:t>
            </a:r>
            <a:r>
              <a:rPr lang="cs-CZ" dirty="0"/>
              <a:t>v případě, že není poskytovaná již registrovaná sociální služba, musí být registrace nové služby doložena do šesti měsíců od ukončení realizace projektu. Pověřovací akt pak musí být doložen nejpozději s první </a:t>
            </a:r>
            <a:r>
              <a:rPr lang="cs-CZ" dirty="0" err="1"/>
              <a:t>ZoU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22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1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Podání žádosti o podporu 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Žadatel musí mít vlastní elektronický podpis</a:t>
            </a:r>
          </a:p>
          <a:p>
            <a:r>
              <a:rPr lang="cs-CZ" dirty="0" smtClean="0"/>
              <a:t>Žadatel musí mít aktivní datovou schránku</a:t>
            </a:r>
            <a:endParaRPr lang="cs-CZ" dirty="0"/>
          </a:p>
          <a:p>
            <a:pPr marL="0" indent="0">
              <a:buNone/>
            </a:pPr>
            <a:r>
              <a:rPr lang="cs-CZ" u="sng" dirty="0" smtClean="0"/>
              <a:t>Žádost je nutné podat výhradně v ISKP 14+ </a:t>
            </a:r>
          </a:p>
          <a:p>
            <a:r>
              <a:rPr lang="cs-CZ" dirty="0" smtClean="0"/>
              <a:t>Online aplikace vyžadující registraci uživatele</a:t>
            </a:r>
          </a:p>
          <a:p>
            <a:r>
              <a:rPr lang="cs-CZ" dirty="0" smtClean="0">
                <a:hlinkClick r:id="rId2"/>
              </a:rPr>
              <a:t>https://mseu.mssf.cz/</a:t>
            </a:r>
            <a:endParaRPr lang="cs-CZ" dirty="0" smtClean="0"/>
          </a:p>
          <a:p>
            <a:r>
              <a:rPr lang="cs-CZ" dirty="0" smtClean="0"/>
              <a:t>Funguje v Internet Explorer nebo </a:t>
            </a:r>
            <a:r>
              <a:rPr lang="cs-CZ" dirty="0" err="1" smtClean="0"/>
              <a:t>Mozilla</a:t>
            </a:r>
            <a:r>
              <a:rPr lang="cs-CZ" dirty="0" smtClean="0"/>
              <a:t> - nejnovější verze</a:t>
            </a:r>
          </a:p>
          <a:p>
            <a:r>
              <a:rPr lang="cs-CZ" dirty="0" smtClean="0"/>
              <a:t>Edukační videa k vyplnění žádosti: </a:t>
            </a:r>
            <a:r>
              <a:rPr lang="cs-CZ" dirty="0" smtClean="0">
                <a:hlinkClick r:id="rId3"/>
              </a:rPr>
              <a:t>http://www.dotaceeu.cz/cs/Jak-na-projekt/Elektronicka-zadost/Edukacni-videa</a:t>
            </a:r>
            <a:endParaRPr lang="cs-CZ" dirty="0" smtClean="0"/>
          </a:p>
          <a:p>
            <a:r>
              <a:rPr lang="cs-CZ" dirty="0" smtClean="0"/>
              <a:t>Návod k vyplnění žádosti zde: </a:t>
            </a:r>
            <a:r>
              <a:rPr lang="cs-CZ" dirty="0" smtClean="0">
                <a:hlinkClick r:id="rId4"/>
              </a:rPr>
              <a:t>https://www.esfcr.cz/formulare-a-pokyny-potrebne-v-ramci-pripravy-zadosti-o-podporu-opz/-/dokument/797956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23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0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Podání žádosti o podporu v ISKP 14+</a:t>
            </a:r>
            <a:endParaRPr lang="cs-CZ" b="1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99" y="1825625"/>
            <a:ext cx="9814602" cy="4351338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24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8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Podání žádosti o podporu v ISKP 14+</a:t>
            </a:r>
            <a:endParaRPr lang="cs-CZ" b="1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31576"/>
            <a:ext cx="10515600" cy="3539436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25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Podání žádosti o podporu v ISKP 14+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3722"/>
            <a:ext cx="10515600" cy="3595144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26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Podání žádosti o podporu v ISKP 14+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27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206" y="1825625"/>
            <a:ext cx="6619588" cy="4351338"/>
          </a:xfrm>
        </p:spPr>
      </p:pic>
    </p:spTree>
    <p:extLst>
      <p:ext uri="{BB962C8B-B14F-4D97-AF65-F5344CB8AC3E}">
        <p14:creationId xmlns:p14="http://schemas.microsoft.com/office/powerpoint/2010/main" val="52168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Výběr </a:t>
            </a:r>
            <a:r>
              <a:rPr lang="cs-CZ" sz="3200" b="1" dirty="0"/>
              <a:t>výzvy ŘO </a:t>
            </a:r>
            <a:r>
              <a:rPr lang="cs-CZ" sz="3200" b="1" dirty="0" smtClean="0"/>
              <a:t>IROP 62. Sociální infrastruktura  klikněte na IROP 06_16_072 – výzva na individuální projekt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855" y="107747"/>
            <a:ext cx="1708732" cy="341457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03" y="6195854"/>
            <a:ext cx="2934393" cy="482138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28144" y="1707314"/>
            <a:ext cx="7735712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2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Podání žádosti o podporu v ISKP 14+</a:t>
            </a:r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71802"/>
            <a:ext cx="10515600" cy="3658983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29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9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Představení výzvy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200" y="1985554"/>
            <a:ext cx="10515600" cy="4191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</a:t>
            </a:r>
            <a:r>
              <a:rPr lang="cs-CZ" dirty="0" smtClean="0"/>
              <a:t>yhlášení výzvy: </a:t>
            </a:r>
            <a:r>
              <a:rPr lang="cs-CZ" b="1" dirty="0"/>
              <a:t>3</a:t>
            </a:r>
            <a:r>
              <a:rPr lang="cs-CZ" b="1" dirty="0" smtClean="0"/>
              <a:t>. </a:t>
            </a:r>
            <a:r>
              <a:rPr lang="cs-CZ" b="1" dirty="0" smtClean="0"/>
              <a:t>11. </a:t>
            </a:r>
            <a:r>
              <a:rPr lang="cs-CZ" b="1" dirty="0" smtClean="0"/>
              <a:t>2019</a:t>
            </a:r>
            <a:endParaRPr lang="cs-CZ" b="1" dirty="0"/>
          </a:p>
          <a:p>
            <a:pPr marL="0" indent="0">
              <a:buNone/>
            </a:pPr>
            <a:r>
              <a:rPr lang="cs-CZ" dirty="0" smtClean="0"/>
              <a:t>Ukončení výzvy: </a:t>
            </a:r>
            <a:r>
              <a:rPr lang="cs-CZ" b="1" dirty="0" smtClean="0"/>
              <a:t>13</a:t>
            </a:r>
            <a:r>
              <a:rPr lang="cs-CZ" b="1" dirty="0" smtClean="0"/>
              <a:t>. </a:t>
            </a:r>
            <a:r>
              <a:rPr lang="cs-CZ" b="1" dirty="0" smtClean="0"/>
              <a:t>12. </a:t>
            </a:r>
            <a:r>
              <a:rPr lang="cs-CZ" b="1" dirty="0" smtClean="0"/>
              <a:t>2019 ve 12 </a:t>
            </a:r>
            <a:r>
              <a:rPr lang="cs-CZ" b="1" dirty="0" smtClean="0"/>
              <a:t>hod</a:t>
            </a:r>
          </a:p>
          <a:p>
            <a:pPr marL="0" indent="0">
              <a:buNone/>
            </a:pPr>
            <a:r>
              <a:rPr lang="pl-PL" dirty="0" smtClean="0"/>
              <a:t>Datum </a:t>
            </a:r>
            <a:r>
              <a:rPr lang="pl-PL" dirty="0"/>
              <a:t>realizace projektu: </a:t>
            </a:r>
            <a:r>
              <a:rPr lang="pl-PL" b="1" dirty="0"/>
              <a:t>od 1.1.2014 do </a:t>
            </a:r>
            <a:r>
              <a:rPr lang="pl-PL" b="1" dirty="0" smtClean="0"/>
              <a:t>30.4.2022</a:t>
            </a:r>
            <a:endParaRPr lang="pl-PL" b="1" dirty="0" smtClean="0"/>
          </a:p>
          <a:p>
            <a:pPr marL="0" indent="0">
              <a:buNone/>
            </a:pPr>
            <a:r>
              <a:rPr lang="cs-CZ" dirty="0" smtClean="0"/>
              <a:t>Forma </a:t>
            </a:r>
            <a:r>
              <a:rPr lang="cs-CZ" dirty="0"/>
              <a:t>podpory</a:t>
            </a:r>
            <a:r>
              <a:rPr lang="cs-CZ" dirty="0" smtClean="0"/>
              <a:t>: </a:t>
            </a:r>
            <a:r>
              <a:rPr lang="cs-CZ" b="1" dirty="0" smtClean="0"/>
              <a:t>financování </a:t>
            </a:r>
            <a:r>
              <a:rPr lang="cs-CZ" b="1" dirty="0"/>
              <a:t>ex-post</a:t>
            </a:r>
            <a:endParaRPr lang="cs-CZ" dirty="0" smtClean="0"/>
          </a:p>
          <a:p>
            <a:pPr lv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</a:t>
            </a:fld>
            <a:endParaRPr lang="cs-CZ" dirty="0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5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Výběr </a:t>
            </a:r>
            <a:r>
              <a:rPr lang="cs-CZ" b="1" dirty="0"/>
              <a:t>podvýzvy MAS z rolovacího menu </a:t>
            </a:r>
            <a:r>
              <a:rPr lang="cs-CZ" b="1" dirty="0" smtClean="0"/>
              <a:t>014/06_16_075/CLLD_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392295" cy="41595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830" y="194396"/>
            <a:ext cx="1708732" cy="341457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03" y="6195854"/>
            <a:ext cx="2934393" cy="48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9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25" y="1646238"/>
            <a:ext cx="6734175" cy="43148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Podání žádosti o podporu v ISKP 14+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31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151223" y="5016137"/>
            <a:ext cx="3095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sp>
        <p:nvSpPr>
          <p:cNvPr id="10" name="Šipka doleva 9"/>
          <p:cNvSpPr/>
          <p:nvPr/>
        </p:nvSpPr>
        <p:spPr>
          <a:xfrm>
            <a:off x="7358483" y="5105206"/>
            <a:ext cx="547255" cy="191193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11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4644" y="1825625"/>
            <a:ext cx="6842711" cy="43513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Podání žádosti o podporu v ISKP 14+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32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sp>
        <p:nvSpPr>
          <p:cNvPr id="9" name="Šipka doleva 8"/>
          <p:cNvSpPr/>
          <p:nvPr/>
        </p:nvSpPr>
        <p:spPr>
          <a:xfrm>
            <a:off x="7290855" y="4191100"/>
            <a:ext cx="547255" cy="191193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7453287" y="1825625"/>
            <a:ext cx="769645" cy="3592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69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Podání žádosti o podporu v ISKP 14+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u="sng" dirty="0" smtClean="0"/>
              <a:t>Vyplnění záložek v ISKP 14+: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Identifikace projektu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Umístění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Cílová skupina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Subjekty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Financování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Čestná prohlášení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Klíčové aktivity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Dokumenty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Podpis žádosti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33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5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Hodnocení projektů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i="1" dirty="0"/>
              <a:t>Na MAS probíhá ve dvou krocích:</a:t>
            </a:r>
            <a:endParaRPr lang="pt-BR" dirty="0"/>
          </a:p>
          <a:p>
            <a:pPr marL="0" indent="0">
              <a:buNone/>
            </a:pPr>
            <a:r>
              <a:rPr lang="cs-CZ" b="1" dirty="0"/>
              <a:t>1.Kontrola formálních náležitostí a přijatelnosti: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• provádí </a:t>
            </a:r>
            <a:r>
              <a:rPr lang="cs-CZ" dirty="0"/>
              <a:t>manažeři projektového týmu MAS </a:t>
            </a:r>
          </a:p>
          <a:p>
            <a:pPr marL="0" indent="0">
              <a:buNone/>
            </a:pPr>
            <a:r>
              <a:rPr lang="cs-CZ" dirty="0" smtClean="0"/>
              <a:t>• kritéria </a:t>
            </a:r>
            <a:r>
              <a:rPr lang="cs-CZ" dirty="0"/>
              <a:t>formálních náležitostí jsou vždy napravitelná</a:t>
            </a:r>
          </a:p>
          <a:p>
            <a:pPr marL="0" indent="0">
              <a:buNone/>
            </a:pPr>
            <a:r>
              <a:rPr lang="cs-CZ" dirty="0" smtClean="0"/>
              <a:t>• kritéria </a:t>
            </a:r>
            <a:r>
              <a:rPr lang="cs-CZ" dirty="0"/>
              <a:t>přijatelnosti mohou mít podobu napravitelná, nenapravitelná, nehodnoceno </a:t>
            </a:r>
          </a:p>
          <a:p>
            <a:pPr marL="0" indent="0">
              <a:buNone/>
            </a:pPr>
            <a:r>
              <a:rPr lang="cs-CZ" dirty="0" smtClean="0"/>
              <a:t>• hodnocení </a:t>
            </a:r>
            <a:r>
              <a:rPr lang="cs-CZ" dirty="0"/>
              <a:t>bude provedeno do </a:t>
            </a:r>
            <a:r>
              <a:rPr lang="cs-CZ" dirty="0" smtClean="0"/>
              <a:t>25 </a:t>
            </a:r>
            <a:r>
              <a:rPr lang="cs-CZ" dirty="0"/>
              <a:t>pracovních dní od ukončení příjmu žádostí v kolové výzvě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7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Hodnocení projektů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86348"/>
            <a:ext cx="10515600" cy="4940710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posouzení základních věcných požadavků kladených na projekt v příslušné výzvě MAS, Žádosti o podporu a naplnění nezbytných administrativních požadavků</a:t>
            </a:r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b="1" dirty="0" smtClean="0"/>
              <a:t>pokud </a:t>
            </a:r>
            <a:r>
              <a:rPr lang="cs-CZ" b="1" dirty="0"/>
              <a:t>jsou kritéria </a:t>
            </a:r>
            <a:r>
              <a:rPr lang="cs-CZ" b="1" dirty="0" smtClean="0"/>
              <a:t>FN a P </a:t>
            </a:r>
            <a:r>
              <a:rPr lang="cs-CZ" b="1" dirty="0"/>
              <a:t>napravitelná </a:t>
            </a:r>
            <a:r>
              <a:rPr lang="cs-CZ" dirty="0"/>
              <a:t>-&gt; zjištěné nedostatky při kontrole:</a:t>
            </a:r>
          </a:p>
          <a:p>
            <a:pPr marL="0" indent="0">
              <a:buNone/>
            </a:pPr>
            <a:r>
              <a:rPr lang="cs-CZ" dirty="0" smtClean="0"/>
              <a:t>• žadatel </a:t>
            </a:r>
            <a:r>
              <a:rPr lang="cs-CZ" dirty="0"/>
              <a:t>vyzván </a:t>
            </a:r>
            <a:r>
              <a:rPr lang="cs-CZ" b="1" dirty="0"/>
              <a:t>k doložení a opravě </a:t>
            </a:r>
            <a:r>
              <a:rPr lang="cs-CZ" b="1" dirty="0" smtClean="0"/>
              <a:t>nedostatků </a:t>
            </a:r>
            <a:r>
              <a:rPr lang="cs-CZ" dirty="0" smtClean="0"/>
              <a:t>konkrétního </a:t>
            </a:r>
            <a:r>
              <a:rPr lang="cs-CZ" dirty="0"/>
              <a:t>kritéria interní depeší v systému MS2014+, včetně lhůty pro vypořádání</a:t>
            </a:r>
          </a:p>
          <a:p>
            <a:pPr marL="0" indent="0">
              <a:buNone/>
            </a:pPr>
            <a:r>
              <a:rPr lang="cs-CZ" dirty="0" smtClean="0"/>
              <a:t>• lhůta </a:t>
            </a:r>
            <a:r>
              <a:rPr lang="cs-CZ" dirty="0"/>
              <a:t>se stanovuje </a:t>
            </a:r>
            <a:r>
              <a:rPr lang="cs-CZ" b="1" dirty="0"/>
              <a:t>na 5 pracovních dní </a:t>
            </a:r>
            <a:r>
              <a:rPr lang="cs-CZ" dirty="0"/>
              <a:t>od data doručení požadavku (interní depeše) v systému MS2014+</a:t>
            </a:r>
          </a:p>
          <a:p>
            <a:pPr marL="0" indent="0">
              <a:buNone/>
            </a:pPr>
            <a:r>
              <a:rPr lang="cs-CZ" dirty="0" smtClean="0"/>
              <a:t>• celkově </a:t>
            </a:r>
            <a:r>
              <a:rPr lang="cs-CZ" dirty="0"/>
              <a:t>je možné žadatele </a:t>
            </a:r>
            <a:r>
              <a:rPr lang="cs-CZ" b="1" dirty="0"/>
              <a:t>vyzvat k </a:t>
            </a:r>
            <a:r>
              <a:rPr lang="cs-CZ" b="1" dirty="0" smtClean="0"/>
              <a:t>doplnění</a:t>
            </a:r>
            <a:r>
              <a:rPr lang="cs-CZ" dirty="0" smtClean="0"/>
              <a:t>/upřesnění </a:t>
            </a:r>
            <a:r>
              <a:rPr lang="cs-CZ" b="1" dirty="0"/>
              <a:t>maximálně 2x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• k </a:t>
            </a:r>
            <a:r>
              <a:rPr lang="cs-CZ" dirty="0"/>
              <a:t>další fázi hodnocení všech projektů v rámci jedné výzvy je přistoupeno až po uplynutí doby pro přezkum, případně po vyřízení všech žádostí o </a:t>
            </a:r>
            <a:r>
              <a:rPr lang="cs-CZ" dirty="0" smtClean="0"/>
              <a:t>přezkum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Hodnocení projektů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2. Věcné hodnocení: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• věcné </a:t>
            </a:r>
            <a:r>
              <a:rPr lang="cs-CZ" dirty="0"/>
              <a:t>hodnocení provádí členové Výběrové komise MAS</a:t>
            </a:r>
          </a:p>
          <a:p>
            <a:pPr marL="0" indent="0">
              <a:buNone/>
            </a:pPr>
            <a:r>
              <a:rPr lang="cs-CZ" dirty="0" smtClean="0"/>
              <a:t>• hodnocení </a:t>
            </a:r>
            <a:r>
              <a:rPr lang="cs-CZ" dirty="0"/>
              <a:t>bude provedeno do 30 pracovních dní ode dne ukončení kontroly přijatelnosti a formálních náležitostí</a:t>
            </a:r>
          </a:p>
          <a:p>
            <a:pPr marL="0" indent="0">
              <a:buNone/>
            </a:pPr>
            <a:r>
              <a:rPr lang="cs-CZ" dirty="0" smtClean="0"/>
              <a:t>• po </a:t>
            </a:r>
            <a:r>
              <a:rPr lang="cs-CZ" dirty="0"/>
              <a:t>ukončení každé fáze je žadatel informován prostřednictvím MS2014+ o výsledku v termínech daných příslušnými pravidly jednotlivých řídících orgánů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/>
              <a:t>Lhůta postupu počítaná vždy od ukončení předchozí fáze je pro kontrolu </a:t>
            </a:r>
            <a:r>
              <a:rPr lang="cs-CZ" i="1" dirty="0" smtClean="0"/>
              <a:t>FNaP25 </a:t>
            </a:r>
            <a:r>
              <a:rPr lang="cs-CZ" i="1" dirty="0"/>
              <a:t>PD, VH 30 PD, výběr projektů </a:t>
            </a:r>
            <a:r>
              <a:rPr lang="cs-CZ" i="1" dirty="0" smtClean="0"/>
              <a:t>20 </a:t>
            </a:r>
            <a:r>
              <a:rPr lang="cs-CZ" i="1" dirty="0"/>
              <a:t>PD.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6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Kritéria věcného 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20877"/>
            <a:ext cx="10515600" cy="5056086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1. Projekt je realizován  v obci o určitém počtu obyvatel </a:t>
            </a:r>
            <a:r>
              <a:rPr lang="cs-CZ" dirty="0"/>
              <a:t>(až </a:t>
            </a:r>
            <a:r>
              <a:rPr lang="cs-CZ" dirty="0" smtClean="0"/>
              <a:t>10 </a:t>
            </a:r>
            <a:r>
              <a:rPr lang="cs-CZ" dirty="0"/>
              <a:t>bodů) </a:t>
            </a:r>
          </a:p>
          <a:p>
            <a:pPr marL="0" indent="0">
              <a:buNone/>
            </a:pPr>
            <a:r>
              <a:rPr lang="cs-CZ" dirty="0" smtClean="0"/>
              <a:t>2. Celkové způsobilé výdaje, ze kterých je stanovena dotace (až </a:t>
            </a:r>
            <a:r>
              <a:rPr lang="cs-CZ" dirty="0"/>
              <a:t>10 bodů)</a:t>
            </a:r>
          </a:p>
          <a:p>
            <a:pPr marL="0" indent="0">
              <a:buNone/>
            </a:pPr>
            <a:r>
              <a:rPr lang="cs-CZ" dirty="0" smtClean="0"/>
              <a:t>3. Dopad projektu do sociálně vyloučené lokality</a:t>
            </a:r>
          </a:p>
          <a:p>
            <a:pPr marL="0" indent="0">
              <a:buNone/>
            </a:pPr>
            <a:r>
              <a:rPr lang="cs-CZ" dirty="0" smtClean="0"/>
              <a:t>4. Princip reálného harmonogramu (až 10 bodů)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Kritéria pro sociální služby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1. Dopad </a:t>
            </a:r>
            <a:r>
              <a:rPr lang="cs-CZ" dirty="0"/>
              <a:t>plánovaných aktivit na začleňování cílové skupiny (až 10 bodů</a:t>
            </a:r>
            <a:r>
              <a:rPr lang="cs-CZ" dirty="0" smtClean="0"/>
              <a:t>)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Kritéria </a:t>
            </a:r>
            <a:r>
              <a:rPr lang="cs-CZ" b="1" dirty="0"/>
              <a:t>pro komunitní centra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1</a:t>
            </a:r>
            <a:r>
              <a:rPr lang="cs-CZ" dirty="0" smtClean="0"/>
              <a:t>. Zaměření </a:t>
            </a:r>
            <a:r>
              <a:rPr lang="cs-CZ" dirty="0"/>
              <a:t>na cílové skupiny (až 10 bodů) 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8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5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Přezkum hodnocení </a:t>
            </a:r>
            <a:r>
              <a:rPr lang="cs-CZ" b="1" dirty="0" smtClean="0"/>
              <a:t>FN a P </a:t>
            </a:r>
            <a:r>
              <a:rPr lang="cs-CZ" b="1" dirty="0"/>
              <a:t>a </a:t>
            </a:r>
            <a:r>
              <a:rPr lang="cs-CZ" b="1" dirty="0" smtClean="0"/>
              <a:t>V 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proti každému negativnímu výsledku hodnocení (</a:t>
            </a:r>
            <a:r>
              <a:rPr lang="cs-CZ" dirty="0" smtClean="0"/>
              <a:t>Formálních Náležitostí a Přijatelnosti, Věcného hodnocení) </a:t>
            </a:r>
            <a:r>
              <a:rPr lang="cs-CZ" dirty="0"/>
              <a:t>je možné podat </a:t>
            </a:r>
            <a:r>
              <a:rPr lang="cs-CZ" b="1" dirty="0"/>
              <a:t>jednou </a:t>
            </a:r>
            <a:r>
              <a:rPr lang="cs-CZ" dirty="0"/>
              <a:t>žádost o přezkum </a:t>
            </a:r>
          </a:p>
          <a:p>
            <a:pPr marL="0" indent="0">
              <a:buNone/>
            </a:pPr>
            <a:r>
              <a:rPr lang="cs-CZ" dirty="0" smtClean="0"/>
              <a:t>• žádost </a:t>
            </a:r>
            <a:r>
              <a:rPr lang="cs-CZ" dirty="0"/>
              <a:t>o přezkum: v systému MS2014+ (v případě komplikací písemně)</a:t>
            </a:r>
          </a:p>
          <a:p>
            <a:pPr marL="0" indent="0">
              <a:buNone/>
            </a:pPr>
            <a:r>
              <a:rPr lang="cs-CZ" dirty="0" smtClean="0"/>
              <a:t>• lhůta</a:t>
            </a:r>
            <a:r>
              <a:rPr lang="cs-CZ" dirty="0"/>
              <a:t>: podat </a:t>
            </a:r>
            <a:r>
              <a:rPr lang="cs-CZ" b="1" dirty="0"/>
              <a:t>do 15 PD </a:t>
            </a:r>
            <a:r>
              <a:rPr lang="cs-CZ" dirty="0"/>
              <a:t>ode dne doručení oznámení o výsledku</a:t>
            </a:r>
          </a:p>
          <a:p>
            <a:pPr marL="0" indent="0">
              <a:buNone/>
            </a:pPr>
            <a:r>
              <a:rPr lang="cs-CZ" dirty="0" smtClean="0"/>
              <a:t>• žádost </a:t>
            </a:r>
            <a:r>
              <a:rPr lang="cs-CZ" dirty="0"/>
              <a:t>vyřizuje </a:t>
            </a:r>
            <a:r>
              <a:rPr lang="cs-CZ" b="1" dirty="0"/>
              <a:t>Kontrolní výbor do </a:t>
            </a:r>
            <a:r>
              <a:rPr lang="cs-CZ" b="1" dirty="0" smtClean="0"/>
              <a:t>15 </a:t>
            </a:r>
            <a:r>
              <a:rPr lang="cs-CZ" b="1" dirty="0"/>
              <a:t>PD </a:t>
            </a:r>
            <a:r>
              <a:rPr lang="cs-CZ" dirty="0"/>
              <a:t>od doručení žádosti</a:t>
            </a:r>
          </a:p>
          <a:p>
            <a:pPr marL="0" indent="0">
              <a:buNone/>
            </a:pPr>
            <a:r>
              <a:rPr lang="cs-CZ" dirty="0" smtClean="0"/>
              <a:t>• výsledek </a:t>
            </a:r>
            <a:r>
              <a:rPr lang="cs-CZ" dirty="0"/>
              <a:t>přezkumu: důvodná, částečně důvodná či nedůvodná</a:t>
            </a:r>
          </a:p>
          <a:p>
            <a:pPr marL="0" indent="0">
              <a:buNone/>
            </a:pPr>
            <a:r>
              <a:rPr lang="cs-CZ" dirty="0" smtClean="0"/>
              <a:t>• výsledek </a:t>
            </a:r>
            <a:r>
              <a:rPr lang="cs-CZ" dirty="0"/>
              <a:t>oznámen žadateli interní depeší nahrán do systému </a:t>
            </a:r>
            <a:r>
              <a:rPr lang="cs-CZ" dirty="0" smtClean="0"/>
              <a:t>MS2014</a:t>
            </a:r>
            <a:r>
              <a:rPr lang="cs-CZ" dirty="0"/>
              <a:t>+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6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Způsob hodnocení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38102"/>
            <a:ext cx="10515600" cy="4738861"/>
          </a:xfrm>
        </p:spPr>
        <p:txBody>
          <a:bodyPr>
            <a:normAutofit fontScale="92500" lnSpcReduction="2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b="1" dirty="0"/>
              <a:t>1. Hodnocením formálních náležitostí a podmínek přijatelnosti</a:t>
            </a:r>
            <a:r>
              <a:rPr lang="cs-CZ" dirty="0"/>
              <a:t>: pro kladné hodnocení je nutnost splnit veškerá stanovená kritéria (viz Příloha 1 Hodnotící kritéria výzev IROP)</a:t>
            </a:r>
          </a:p>
          <a:p>
            <a:pPr marL="0" indent="0">
              <a:buNone/>
            </a:pPr>
            <a:r>
              <a:rPr lang="cs-CZ" b="1" dirty="0" smtClean="0"/>
              <a:t>2</a:t>
            </a:r>
            <a:r>
              <a:rPr lang="cs-CZ" b="1" dirty="0"/>
              <a:t>. Věcným hodnocením</a:t>
            </a:r>
            <a:r>
              <a:rPr lang="cs-CZ" dirty="0"/>
              <a:t>: pro kladné hodnocení je nutnost získat min. </a:t>
            </a:r>
            <a:r>
              <a:rPr lang="cs-CZ" dirty="0" smtClean="0"/>
              <a:t>25 </a:t>
            </a:r>
            <a:r>
              <a:rPr lang="cs-CZ" dirty="0"/>
              <a:t>bodů z celkových </a:t>
            </a:r>
            <a:r>
              <a:rPr lang="cs-CZ" dirty="0" smtClean="0"/>
              <a:t>50 </a:t>
            </a:r>
            <a:r>
              <a:rPr lang="cs-CZ" dirty="0"/>
              <a:t>bodů ze všech kritérií (viz Příloha 1 Hodnotící kritéria výzev IROP)</a:t>
            </a:r>
          </a:p>
          <a:p>
            <a:pPr marL="0" indent="0">
              <a:buNone/>
            </a:pPr>
            <a:r>
              <a:rPr lang="cs-CZ" b="1" dirty="0" smtClean="0"/>
              <a:t>3</a:t>
            </a:r>
            <a:r>
              <a:rPr lang="cs-CZ" b="1" dirty="0"/>
              <a:t>. Výběrem projektů: </a:t>
            </a:r>
            <a:r>
              <a:rPr lang="cs-CZ" dirty="0"/>
              <a:t>v případě vyšší alokace projektů, které splnily podmínky obou výše zmíněných hodnocení, než je celková alokace výzvy, jsou takové projekty zařazeny na seznam tzv. náhradních projektů.</a:t>
            </a:r>
          </a:p>
          <a:p>
            <a:pPr marL="0" indent="0">
              <a:buNone/>
            </a:pPr>
            <a:r>
              <a:rPr lang="cs-CZ" dirty="0" smtClean="0"/>
              <a:t>Závěrečné </a:t>
            </a:r>
            <a:r>
              <a:rPr lang="cs-CZ" dirty="0"/>
              <a:t>ověřené způsobilosti projektů provádí CRR</a:t>
            </a:r>
          </a:p>
          <a:p>
            <a:pPr marL="0" indent="0">
              <a:buNone/>
            </a:pPr>
            <a:r>
              <a:rPr lang="cs-CZ" dirty="0" smtClean="0"/>
              <a:t> Základním </a:t>
            </a:r>
            <a:r>
              <a:rPr lang="cs-CZ" dirty="0"/>
              <a:t>dokumentem pro postupy hodnocení je </a:t>
            </a:r>
            <a:r>
              <a:rPr lang="cs-CZ" i="1" dirty="0" smtClean="0"/>
              <a:t>-</a:t>
            </a:r>
            <a:r>
              <a:rPr lang="cs-CZ" i="1" dirty="0"/>
              <a:t>INTERNÍ POSTUPY MAS </a:t>
            </a:r>
            <a:r>
              <a:rPr lang="cs-CZ" i="1" dirty="0" smtClean="0"/>
              <a:t>Chrudimsko pro programový rámec IROP (jsou uvedeny u výzvy)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5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Výzva č. 62 IROP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cs-CZ" dirty="0" smtClean="0"/>
          </a:p>
          <a:p>
            <a:pPr lv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4</a:t>
            </a:fld>
            <a:endParaRPr lang="cs-CZ" dirty="0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39000"/>
            <a:ext cx="1708732" cy="341457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9349718" y="2276390"/>
            <a:ext cx="247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http://www.irop.mmr.cz/cs/Vyzvy/Seznam/Vyzva-c-62-Socialni-infrastruktura-integrovane-pro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772" y="1451139"/>
            <a:ext cx="7903028" cy="460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8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   Na </a:t>
            </a:r>
            <a:r>
              <a:rPr lang="cs-CZ" b="1" dirty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30284"/>
            <a:ext cx="10515600" cy="4946679"/>
          </a:xfrm>
        </p:spPr>
        <p:txBody>
          <a:bodyPr>
            <a:normAutofit fontScale="92500" lnSpcReduction="2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b="1" dirty="0" smtClean="0"/>
              <a:t> 1</a:t>
            </a:r>
            <a:r>
              <a:rPr lang="cs-CZ" b="1" dirty="0"/>
              <a:t>. </a:t>
            </a:r>
            <a:r>
              <a:rPr lang="cs-CZ" dirty="0"/>
              <a:t>Všechny parametry a indikátory, ke kterým se žadatel zavázal v projektu musí dodržet.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b="1" dirty="0" smtClean="0"/>
              <a:t>2</a:t>
            </a:r>
            <a:r>
              <a:rPr lang="cs-CZ" dirty="0" smtClean="0"/>
              <a:t>. Realizace </a:t>
            </a:r>
            <a:r>
              <a:rPr lang="cs-CZ" dirty="0"/>
              <a:t>projektu nesmí být ukončena před podáním žádosti o podporu.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b="1" dirty="0" smtClean="0"/>
              <a:t>3</a:t>
            </a:r>
            <a:r>
              <a:rPr lang="cs-CZ" dirty="0"/>
              <a:t>. Všechny faktury nutno platit bezhotovostně a z účtu vlastněného žadatelem.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b="1" dirty="0" smtClean="0"/>
              <a:t>4</a:t>
            </a:r>
            <a:r>
              <a:rPr lang="cs-CZ" dirty="0"/>
              <a:t>. V případě jakýchkoliv změn v projektu nutno hlásit na MAS.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b="1" dirty="0" smtClean="0"/>
              <a:t>5</a:t>
            </a:r>
            <a:r>
              <a:rPr lang="cs-CZ" b="1" dirty="0"/>
              <a:t>. </a:t>
            </a:r>
            <a:r>
              <a:rPr lang="cs-CZ" dirty="0"/>
              <a:t>Za plnění podmínek stanovených pravidly zodpovídá výhradně žadatel/příjemce dotace.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b="1" dirty="0" smtClean="0"/>
              <a:t>6. </a:t>
            </a:r>
            <a:r>
              <a:rPr lang="cs-CZ" dirty="0" smtClean="0"/>
              <a:t>Věcná způsobilost se řídí do vydání rozhodnutí Obecnými a Specifickými pravidly pro žadatele a příjemce integrovaných projektů pro výzvu č .62 IROP ve znění platném ke dni vyhlášení výzvy .V době realizace, tj. od data vydání rozhodnutí o dotaci, se věcná způsobilost řídí vždy aktuální verzí výše uvedených Pravidel 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Důležité odkazy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Text výzvy je dostupný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www.maschrudimsko.cz/13-vyzva-v-ramci-irop-vytvoreni-zazemi-pro-poskytovani-sluzeb-v-uzemi-mas-infrastruktura</a:t>
            </a:r>
            <a:endParaRPr lang="cs-CZ" dirty="0" smtClean="0"/>
          </a:p>
          <a:p>
            <a:r>
              <a:rPr lang="cs-CZ" dirty="0" smtClean="0"/>
              <a:t>ISKP </a:t>
            </a:r>
            <a:r>
              <a:rPr lang="cs-CZ" dirty="0"/>
              <a:t>14+: </a:t>
            </a:r>
            <a:r>
              <a:rPr lang="cs-CZ" u="sng" dirty="0">
                <a:hlinkClick r:id="rId3"/>
              </a:rPr>
              <a:t>https://mseu.mssf.cz/</a:t>
            </a:r>
            <a:endParaRPr lang="cs-CZ" u="sng" dirty="0"/>
          </a:p>
          <a:p>
            <a:r>
              <a:rPr lang="cs-CZ" dirty="0" smtClean="0"/>
              <a:t>Obecná pravidla pro žadatele a příjemce IROP</a:t>
            </a:r>
            <a:r>
              <a:rPr lang="cs-CZ" dirty="0"/>
              <a:t>: </a:t>
            </a:r>
            <a:r>
              <a:rPr lang="cs-CZ" dirty="0">
                <a:hlinkClick r:id="rId4"/>
              </a:rPr>
              <a:t>http://www.irop.mmr.cz/getmedia/aa46a530-ad02-4714-924d-ed7fdf27a7ca/Obecna-pravidla-IROP_vydani-1-13_cistopis.pdf.aspx?ext=.</a:t>
            </a:r>
            <a:r>
              <a:rPr lang="cs-CZ" dirty="0">
                <a:hlinkClick r:id="rId4"/>
              </a:rPr>
              <a:t>pdf</a:t>
            </a:r>
            <a:endParaRPr lang="cs-CZ" dirty="0"/>
          </a:p>
          <a:p>
            <a:r>
              <a:rPr lang="cs-CZ" dirty="0" smtClean="0"/>
              <a:t>Specifická </a:t>
            </a:r>
            <a:r>
              <a:rPr lang="cs-CZ" dirty="0" smtClean="0"/>
              <a:t>pravidla pro žadatele </a:t>
            </a:r>
            <a:r>
              <a:rPr lang="cs-CZ" dirty="0"/>
              <a:t>a </a:t>
            </a:r>
            <a:r>
              <a:rPr lang="cs-CZ" dirty="0" smtClean="0"/>
              <a:t>příjemce v rámci výzvy č. 62: </a:t>
            </a:r>
            <a:r>
              <a:rPr lang="cs-CZ" dirty="0">
                <a:hlinkClick r:id="rId5"/>
              </a:rPr>
              <a:t>http://www.irop.mmr.cz/getmedia/5f04e0a7-ef68-4d59-9c1d-e1db4804f419/Specificka-pravidla-v-62-2_1-CLLD_v-1-2.pdf.aspx?ext=.pdf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41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0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6237" y="4205606"/>
            <a:ext cx="5588726" cy="941161"/>
          </a:xfrm>
        </p:spPr>
        <p:txBody>
          <a:bodyPr>
            <a:normAutofit/>
          </a:bodyPr>
          <a:lstStyle/>
          <a:p>
            <a:r>
              <a:rPr lang="cs-CZ" dirty="0" smtClean="0"/>
              <a:t>Děkujeme za pozornost.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200" y="1593669"/>
            <a:ext cx="10515600" cy="4583294"/>
          </a:xfrm>
        </p:spPr>
        <p:txBody>
          <a:bodyPr numCol="1">
            <a:normAutofit lnSpcReduction="10000"/>
          </a:bodyPr>
          <a:lstStyle/>
          <a:p>
            <a:pPr marL="0" indent="0">
              <a:buNone/>
            </a:pPr>
            <a:r>
              <a:rPr lang="cs-CZ" sz="2000" u="sng" dirty="0" smtClean="0"/>
              <a:t>Kontakty</a:t>
            </a:r>
          </a:p>
          <a:p>
            <a:pPr marL="0" indent="0">
              <a:buNone/>
            </a:pPr>
            <a:r>
              <a:rPr lang="cs-CZ" sz="2000" dirty="0" smtClean="0"/>
              <a:t>MAS Chrudimsko</a:t>
            </a:r>
          </a:p>
          <a:p>
            <a:pPr marL="0" indent="0">
              <a:buNone/>
            </a:pPr>
            <a:r>
              <a:rPr lang="cs-CZ" sz="2000" dirty="0" err="1" smtClean="0"/>
              <a:t>Resselovo</a:t>
            </a:r>
            <a:r>
              <a:rPr lang="cs-CZ" sz="2000" dirty="0" smtClean="0"/>
              <a:t> </a:t>
            </a:r>
            <a:r>
              <a:rPr lang="cs-CZ" sz="2000" dirty="0"/>
              <a:t>náměstí 77</a:t>
            </a:r>
          </a:p>
          <a:p>
            <a:pPr marL="0" indent="0">
              <a:buNone/>
            </a:pPr>
            <a:r>
              <a:rPr lang="cs-CZ" sz="2000" dirty="0"/>
              <a:t>537 01 </a:t>
            </a:r>
            <a:r>
              <a:rPr lang="cs-CZ" sz="2000" dirty="0" smtClean="0"/>
              <a:t>Chrudim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Ing. Michaela Lutrová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>
                <a:hlinkClick r:id="rId2"/>
              </a:rPr>
              <a:t>michaela.lutrova@maschrudimsko.cz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+420 605 970 057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Bc. Jana Pavlišová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>
                <a:hlinkClick r:id="rId3"/>
              </a:rPr>
              <a:t>j</a:t>
            </a:r>
            <a:r>
              <a:rPr lang="cs-CZ" sz="2000" dirty="0" smtClean="0">
                <a:hlinkClick r:id="rId3"/>
              </a:rPr>
              <a:t>ana.pavlisova@maschrudimsko.cz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+420 731 188 837</a:t>
            </a: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42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795" y="814027"/>
            <a:ext cx="7199376" cy="14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0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Finanční podpora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45342"/>
            <a:ext cx="10515600" cy="4731621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Celková </a:t>
            </a:r>
            <a:r>
              <a:rPr lang="cs-CZ" dirty="0"/>
              <a:t>částka dotace z Evropského fondu pro regionální rozvoj pro výzvu je </a:t>
            </a:r>
            <a:r>
              <a:rPr lang="cs-CZ" b="1" dirty="0" smtClean="0"/>
              <a:t>2 131 513,56</a:t>
            </a:r>
            <a:r>
              <a:rPr lang="cs-CZ" b="1" dirty="0" smtClean="0"/>
              <a:t> </a:t>
            </a:r>
            <a:r>
              <a:rPr lang="cs-CZ" b="1" dirty="0"/>
              <a:t>Kč</a:t>
            </a:r>
            <a:r>
              <a:rPr lang="cs-CZ" dirty="0"/>
              <a:t> </a:t>
            </a:r>
            <a:endParaRPr lang="cs-CZ" b="1" dirty="0"/>
          </a:p>
          <a:p>
            <a:pPr marL="0" indent="0">
              <a:buNone/>
            </a:pPr>
            <a:r>
              <a:rPr lang="cs-CZ" dirty="0" smtClean="0"/>
              <a:t>Míra </a:t>
            </a:r>
            <a:r>
              <a:rPr lang="cs-CZ" dirty="0"/>
              <a:t>podpory z Evropského fondu pro regionální rozvoj a státního rozpočtu pro projekt </a:t>
            </a:r>
            <a:r>
              <a:rPr lang="cs-CZ" dirty="0" smtClean="0"/>
              <a:t>je </a:t>
            </a:r>
            <a:r>
              <a:rPr lang="cs-CZ" b="1" dirty="0" smtClean="0"/>
              <a:t>95</a:t>
            </a:r>
            <a:r>
              <a:rPr lang="cs-CZ" b="1" dirty="0"/>
              <a:t>%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Minimální </a:t>
            </a:r>
            <a:r>
              <a:rPr lang="cs-CZ" dirty="0"/>
              <a:t>výše celkových způsobilých výdajů </a:t>
            </a:r>
            <a:r>
              <a:rPr lang="cs-CZ" dirty="0" smtClean="0"/>
              <a:t>50 </a:t>
            </a:r>
            <a:r>
              <a:rPr lang="cs-CZ" dirty="0" smtClean="0"/>
              <a:t>000 Kč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dirty="0" smtClean="0"/>
              <a:t>Maximální </a:t>
            </a:r>
            <a:r>
              <a:rPr lang="cs-CZ" dirty="0"/>
              <a:t>výše celkových způsobilých výdajů </a:t>
            </a:r>
            <a:r>
              <a:rPr lang="cs-CZ" dirty="0" smtClean="0"/>
              <a:t>2 131 513,56 </a:t>
            </a:r>
            <a:r>
              <a:rPr lang="cs-CZ" dirty="0" smtClean="0"/>
              <a:t>Kč </a:t>
            </a:r>
            <a:r>
              <a:rPr lang="cs-CZ" dirty="0"/>
              <a:t>na 1 projekt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38200" y="1946367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cs-CZ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6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Podmínky veřejné podpory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21724"/>
            <a:ext cx="10515600" cy="485523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Aktivita </a:t>
            </a:r>
            <a:r>
              <a:rPr lang="cs-CZ" b="1" dirty="0"/>
              <a:t>Rozvoj komunitních center</a:t>
            </a:r>
          </a:p>
          <a:p>
            <a:pPr marL="0" indent="0">
              <a:buNone/>
            </a:pPr>
            <a:r>
              <a:rPr lang="cs-CZ" dirty="0"/>
              <a:t>Komunitní centra poskytující jednu a více sociálních služeb podle zákona č. 108/2006 Sb., o sociálních </a:t>
            </a:r>
            <a:r>
              <a:rPr lang="cs-CZ" dirty="0" smtClean="0"/>
              <a:t>službách. Budou </a:t>
            </a:r>
            <a:r>
              <a:rPr lang="cs-CZ" dirty="0"/>
              <a:t>podporováni žadatelé vykonávající službu obecného hospodářského zájmu v souladu s rozhodnutím Komise ze dne 20. prosince 2011 o použití čl. 106 odst. 2 Smlouvy o fungování Evropské unie na státní podporu ve formě vyrovnávací platby za závazek veřejné služby udělené určitým podnikům pověřeným poskytováním služeb obecného hospodářského zájmu (2021/21/EU).</a:t>
            </a:r>
          </a:p>
          <a:p>
            <a:pPr marL="0" indent="0">
              <a:buNone/>
            </a:pPr>
            <a:r>
              <a:rPr lang="cs-CZ" dirty="0"/>
              <a:t>Komunitní centra neposkytující sociální službu podle zákona č. 108/2006 Sb., o sociálních službách nezakládají veřejnou podporu ve smyslu článku 107 odst. 1 Smlouvy o fungování Evropské unie.                                                                                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Aktivita  </a:t>
            </a:r>
            <a:r>
              <a:rPr lang="cs-CZ" b="1" dirty="0"/>
              <a:t>Rozvoj sociálních služeb</a:t>
            </a:r>
          </a:p>
          <a:p>
            <a:pPr marL="0" indent="0">
              <a:buNone/>
            </a:pPr>
            <a:r>
              <a:rPr lang="cs-CZ" dirty="0"/>
              <a:t>Bude podpořena infrastruktura, ve které je vykonávaná služba obecného hospodářského zájmu v souladu s rozhodnutím Komise ze dne 20. prosince 2011 o použití čl. 106 odst. 2 Smlouvy o fungování Evropské unie na státní podporu ve formě vyrovnávací platby za závazek veřejné služby udělené určitým podnikům pověřeným poskytováním služeb obecného hospodářského zájmu (2012/21/EU).</a:t>
            </a:r>
            <a:r>
              <a:rPr lang="cs-CZ" dirty="0" smtClean="0"/>
              <a:t>	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dirty="0"/>
              <a:t>	</a:t>
            </a:r>
          </a:p>
          <a:p>
            <a:pPr marL="0" indent="0">
              <a:buNone/>
            </a:pPr>
            <a:endParaRPr lang="cs-CZ" b="1" dirty="0"/>
          </a:p>
          <a:p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125" y="298940"/>
            <a:ext cx="1708732" cy="341457"/>
          </a:xfrm>
          <a:prstGeom prst="rect">
            <a:avLst/>
          </a:prstGeom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87" y="6276255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Aktivity musí vést k inkluzi cílových skupin: </a:t>
            </a:r>
          </a:p>
          <a:p>
            <a:pPr marL="0" indent="0">
              <a:buNone/>
            </a:pPr>
            <a:r>
              <a:rPr lang="cs-CZ" dirty="0" smtClean="0"/>
              <a:t>1</a:t>
            </a:r>
            <a:r>
              <a:rPr lang="cs-CZ" dirty="0"/>
              <a:t>. sociálně vyloučených osob</a:t>
            </a:r>
          </a:p>
          <a:p>
            <a:pPr marL="0" indent="0">
              <a:buNone/>
            </a:pPr>
            <a:r>
              <a:rPr lang="cs-CZ" dirty="0" smtClean="0"/>
              <a:t>2</a:t>
            </a:r>
            <a:r>
              <a:rPr lang="cs-CZ" dirty="0"/>
              <a:t>. sociálním vyloučením ohrožených osob</a:t>
            </a:r>
          </a:p>
          <a:p>
            <a:pPr marL="0" indent="0">
              <a:buNone/>
            </a:pPr>
            <a:r>
              <a:rPr lang="cs-CZ" dirty="0" smtClean="0"/>
              <a:t>3</a:t>
            </a:r>
            <a:r>
              <a:rPr lang="cs-CZ" dirty="0"/>
              <a:t>. zdravotně postižených osob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Nelze podpořit soc. služby určené pouze pro cílovou skupinu senioři!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→</a:t>
            </a:r>
          </a:p>
          <a:p>
            <a:pPr marL="0" indent="0">
              <a:buNone/>
            </a:pPr>
            <a:r>
              <a:rPr lang="cs-CZ" b="1" dirty="0" smtClean="0"/>
              <a:t>Podporované aktivity </a:t>
            </a:r>
          </a:p>
          <a:p>
            <a:pPr marL="0" indent="0">
              <a:buNone/>
            </a:pPr>
            <a:r>
              <a:rPr lang="cs-CZ" dirty="0" smtClean="0"/>
              <a:t>Rozvoj sociálních služeb (pouze </a:t>
            </a:r>
            <a:r>
              <a:rPr lang="cs-CZ" dirty="0" err="1" smtClean="0"/>
              <a:t>reg</a:t>
            </a:r>
            <a:r>
              <a:rPr lang="cs-CZ" dirty="0" smtClean="0"/>
              <a:t>. soc. služby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 smtClean="0"/>
              <a:t>Rozvoj komunitních center (poskytování soc. služby není povinné)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9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13658"/>
            <a:ext cx="10515600" cy="739833"/>
          </a:xfrm>
        </p:spPr>
        <p:txBody>
          <a:bodyPr>
            <a:noAutofit/>
          </a:bodyPr>
          <a:lstStyle/>
          <a:p>
            <a:r>
              <a:rPr lang="cs-CZ" sz="3600" dirty="0" smtClean="0"/>
              <a:t>Věcné zaměření výzvy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28058"/>
            <a:ext cx="10515600" cy="2568633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 </a:t>
            </a:r>
            <a:r>
              <a:rPr lang="cs-CZ" b="1" dirty="0"/>
              <a:t>V jedné žádosti o podporu nelze kombinovat </a:t>
            </a:r>
            <a:r>
              <a:rPr lang="cs-CZ" b="1" dirty="0" smtClean="0"/>
              <a:t>aktivity</a:t>
            </a:r>
          </a:p>
          <a:p>
            <a:pPr marL="0" indent="0">
              <a:buNone/>
            </a:pPr>
            <a:r>
              <a:rPr lang="cs-CZ" b="1" dirty="0" smtClean="0"/>
              <a:t> „Rozvoj </a:t>
            </a:r>
            <a:r>
              <a:rPr lang="cs-CZ" b="1" dirty="0"/>
              <a:t>sociálních služeb“, „Rozvoj komunitních </a:t>
            </a:r>
            <a:r>
              <a:rPr lang="cs-CZ" b="1" dirty="0" smtClean="0"/>
              <a:t>center“.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Jeden </a:t>
            </a:r>
            <a:r>
              <a:rPr lang="cs-CZ" b="1" dirty="0"/>
              <a:t>žadatel může předložit více žádostí o podporu. </a:t>
            </a:r>
            <a:endParaRPr lang="cs-CZ" b="1" dirty="0" smtClean="0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241" y="344659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6173"/>
          </a:xfrm>
        </p:spPr>
        <p:txBody>
          <a:bodyPr/>
          <a:lstStyle/>
          <a:p>
            <a:r>
              <a:rPr lang="cs-CZ" b="1" dirty="0" smtClean="0"/>
              <a:t>Oprávnění žadatelé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200" y="1205345"/>
            <a:ext cx="10515600" cy="515100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7700" dirty="0"/>
              <a:t>Aktivity</a:t>
            </a:r>
            <a:r>
              <a:rPr lang="cs-CZ" sz="7700" b="1" dirty="0"/>
              <a:t> Rozvoj sociálních služeb</a:t>
            </a:r>
          </a:p>
          <a:p>
            <a:pPr marL="0" indent="0">
              <a:buNone/>
            </a:pPr>
            <a:r>
              <a:rPr lang="cs-CZ" sz="6800" dirty="0"/>
              <a:t>- kraje a organizace zřizované a zakládané </a:t>
            </a:r>
            <a:r>
              <a:rPr lang="cs-CZ" sz="6800" dirty="0" smtClean="0"/>
              <a:t>kraji</a:t>
            </a:r>
            <a:endParaRPr lang="cs-CZ" sz="6800" dirty="0"/>
          </a:p>
          <a:p>
            <a:pPr marL="0" indent="0">
              <a:buNone/>
            </a:pPr>
            <a:r>
              <a:rPr lang="cs-CZ" sz="6800" dirty="0"/>
              <a:t>- obce a organizace zřizované a zakládané </a:t>
            </a:r>
            <a:r>
              <a:rPr lang="cs-CZ" sz="6800" dirty="0" smtClean="0"/>
              <a:t>obcemi</a:t>
            </a:r>
            <a:endParaRPr lang="cs-CZ" sz="6800" dirty="0"/>
          </a:p>
          <a:p>
            <a:pPr marL="0" indent="0">
              <a:buNone/>
            </a:pPr>
            <a:r>
              <a:rPr lang="cs-CZ" sz="6800" dirty="0"/>
              <a:t>- dobrovolné svazky obcí a organizace zřizované a zakládané dobrovolnými svazky </a:t>
            </a:r>
            <a:r>
              <a:rPr lang="cs-CZ" sz="6800" dirty="0" smtClean="0"/>
              <a:t>obcí</a:t>
            </a:r>
            <a:endParaRPr lang="cs-CZ" sz="6800" dirty="0"/>
          </a:p>
          <a:p>
            <a:pPr marL="0" indent="0">
              <a:buNone/>
            </a:pPr>
            <a:r>
              <a:rPr lang="cs-CZ" sz="6800" dirty="0"/>
              <a:t>- organizační složky státu a jejich příspěvkové </a:t>
            </a:r>
            <a:r>
              <a:rPr lang="cs-CZ" sz="6800" dirty="0" smtClean="0"/>
              <a:t>organizace</a:t>
            </a:r>
            <a:endParaRPr lang="cs-CZ" sz="6800" dirty="0"/>
          </a:p>
          <a:p>
            <a:pPr marL="0" indent="0">
              <a:buNone/>
            </a:pPr>
            <a:r>
              <a:rPr lang="cs-CZ" sz="6800" dirty="0"/>
              <a:t>- nestátní neziskové </a:t>
            </a:r>
            <a:r>
              <a:rPr lang="cs-CZ" sz="6800" dirty="0" smtClean="0"/>
              <a:t>organizace</a:t>
            </a:r>
            <a:endParaRPr lang="cs-CZ" sz="6800" dirty="0"/>
          </a:p>
          <a:p>
            <a:pPr marL="0" indent="0">
              <a:buNone/>
            </a:pPr>
            <a:r>
              <a:rPr lang="cs-CZ" sz="6800" dirty="0"/>
              <a:t>- </a:t>
            </a:r>
            <a:r>
              <a:rPr lang="cs-CZ" sz="6800" dirty="0" smtClean="0"/>
              <a:t>církve</a:t>
            </a:r>
            <a:endParaRPr lang="cs-CZ" sz="6800" dirty="0"/>
          </a:p>
          <a:p>
            <a:pPr marL="0" indent="0">
              <a:buNone/>
            </a:pPr>
            <a:r>
              <a:rPr lang="cs-CZ" sz="6800" dirty="0" smtClean="0"/>
              <a:t>- církevní organizace</a:t>
            </a:r>
          </a:p>
          <a:p>
            <a:pPr marL="0" indent="0">
              <a:buNone/>
            </a:pPr>
            <a:r>
              <a:rPr lang="cs-CZ" sz="7700" dirty="0" smtClean="0"/>
              <a:t>Aktivita </a:t>
            </a:r>
            <a:r>
              <a:rPr lang="cs-CZ" sz="7700" b="1" dirty="0"/>
              <a:t>Rozvoj komunitních center</a:t>
            </a:r>
          </a:p>
          <a:p>
            <a:pPr marL="0" indent="0">
              <a:buNone/>
            </a:pPr>
            <a:r>
              <a:rPr lang="cs-CZ" sz="6800" dirty="0"/>
              <a:t>- kraje a organizace zřizované a zakládané </a:t>
            </a:r>
            <a:r>
              <a:rPr lang="cs-CZ" sz="6800" dirty="0" smtClean="0"/>
              <a:t>kraji</a:t>
            </a:r>
            <a:endParaRPr lang="cs-CZ" sz="6800" dirty="0"/>
          </a:p>
          <a:p>
            <a:pPr marL="0" indent="0">
              <a:buNone/>
            </a:pPr>
            <a:r>
              <a:rPr lang="cs-CZ" sz="6800" dirty="0"/>
              <a:t>- obce a organizace zřizované a zakládané </a:t>
            </a:r>
            <a:r>
              <a:rPr lang="cs-CZ" sz="6800" dirty="0" smtClean="0"/>
              <a:t>obcemi</a:t>
            </a:r>
            <a:endParaRPr lang="cs-CZ" sz="6800" dirty="0"/>
          </a:p>
          <a:p>
            <a:pPr marL="0" indent="0">
              <a:buNone/>
            </a:pPr>
            <a:r>
              <a:rPr lang="cs-CZ" sz="6800" dirty="0"/>
              <a:t>- dobrovolné svazky obcí a organizace zřizované a zakládané dobrovolnými svazky </a:t>
            </a:r>
            <a:r>
              <a:rPr lang="cs-CZ" sz="6800" dirty="0" smtClean="0"/>
              <a:t>obcí</a:t>
            </a:r>
            <a:endParaRPr lang="cs-CZ" sz="6800" dirty="0"/>
          </a:p>
          <a:p>
            <a:pPr marL="0" indent="0">
              <a:buNone/>
            </a:pPr>
            <a:r>
              <a:rPr lang="cs-CZ" sz="6800" dirty="0"/>
              <a:t>- nestátní neziskové </a:t>
            </a:r>
            <a:r>
              <a:rPr lang="cs-CZ" sz="6800" dirty="0" smtClean="0"/>
              <a:t>organizace</a:t>
            </a:r>
            <a:endParaRPr lang="cs-CZ" sz="6800" dirty="0"/>
          </a:p>
          <a:p>
            <a:pPr marL="0" indent="0">
              <a:buNone/>
            </a:pPr>
            <a:r>
              <a:rPr lang="cs-CZ" sz="6800" dirty="0"/>
              <a:t>- </a:t>
            </a:r>
            <a:r>
              <a:rPr lang="cs-CZ" sz="6800" dirty="0" smtClean="0"/>
              <a:t>církve</a:t>
            </a:r>
            <a:endParaRPr lang="cs-CZ" sz="6800" dirty="0"/>
          </a:p>
          <a:p>
            <a:pPr marL="0" indent="0">
              <a:buNone/>
            </a:pPr>
            <a:r>
              <a:rPr lang="cs-CZ" sz="6800" dirty="0"/>
              <a:t>- církevní organizace</a:t>
            </a:r>
          </a:p>
          <a:p>
            <a:pPr marL="0" indent="0">
              <a:buNone/>
            </a:pPr>
            <a:r>
              <a:rPr lang="cs-CZ" sz="4500" dirty="0"/>
              <a:t>	</a:t>
            </a:r>
          </a:p>
          <a:p>
            <a:pPr marL="0" lvl="0" indent="0">
              <a:buNone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9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6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2424</TotalTime>
  <Words>2401</Words>
  <Application>Microsoft Office PowerPoint</Application>
  <PresentationFormat>Širokoúhlá obrazovka</PresentationFormat>
  <Paragraphs>301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Wingdings</vt:lpstr>
      <vt:lpstr>Motiv Office</vt:lpstr>
      <vt:lpstr>Seminář pro potenciální žadatele </vt:lpstr>
      <vt:lpstr>Obsah</vt:lpstr>
      <vt:lpstr>Představení výzvy</vt:lpstr>
      <vt:lpstr>Výzva č. 62 IROP</vt:lpstr>
      <vt:lpstr>Finanční podpora</vt:lpstr>
      <vt:lpstr>Podmínky veřejné podpory</vt:lpstr>
      <vt:lpstr>Aktivity</vt:lpstr>
      <vt:lpstr>Věcné zaměření výzvy</vt:lpstr>
      <vt:lpstr>Oprávnění žadatelé</vt:lpstr>
      <vt:lpstr>Podporovaná aktivita Rozvoj sociálních služeb – hlavní podporované aktivity min. 85 % CZV </vt:lpstr>
      <vt:lpstr>Podporovaná aktivita Rozvoj sociálních služeb – vedlejší podporované aktivity maximálně 15 % CZV  </vt:lpstr>
      <vt:lpstr>Podporovaná aktivita Rozvoj sociálních služeb </vt:lpstr>
      <vt:lpstr>Podporovaná aktivita Komunitní centrum -specifika</vt:lpstr>
      <vt:lpstr>Podporovaná aktivita Komunitní centra – hlavní podporované aktivity min. 85 % CZV </vt:lpstr>
      <vt:lpstr>Podporovaná aktivita Komunitní centra– vedlejší podporované aktivity maximálně 15 % CZV </vt:lpstr>
      <vt:lpstr>Nezpůsobilé výdaje  - pro Aktivity  Rozvoj sociálních služeb a Rozvoj komunitních center  </vt:lpstr>
      <vt:lpstr>Povinné přílohy k žádosti:</vt:lpstr>
      <vt:lpstr>Povinné přílohy k žádosti:</vt:lpstr>
      <vt:lpstr>Povinné přílohy k žádosti:</vt:lpstr>
      <vt:lpstr>Indikátory</vt:lpstr>
      <vt:lpstr>Indikátory</vt:lpstr>
      <vt:lpstr>Udržitelnost</vt:lpstr>
      <vt:lpstr>Podání žádosti o podporu </vt:lpstr>
      <vt:lpstr>Podání žádosti o podporu v ISKP 14+</vt:lpstr>
      <vt:lpstr>Podání žádosti o podporu v ISKP 14+</vt:lpstr>
      <vt:lpstr>Podání žádosti o podporu v ISKP 14+</vt:lpstr>
      <vt:lpstr>Podání žádosti o podporu v ISKP 14+</vt:lpstr>
      <vt:lpstr>Výběr výzvy ŘO IROP 62. Sociální infrastruktura  klikněte na IROP 06_16_072 – výzva na individuální projekt</vt:lpstr>
      <vt:lpstr>Podání žádosti o podporu v ISKP 14+</vt:lpstr>
      <vt:lpstr>Výběr podvýzvy MAS z rolovacího menu 014/06_16_075/CLLD_ </vt:lpstr>
      <vt:lpstr>Podání žádosti o podporu v ISKP 14+</vt:lpstr>
      <vt:lpstr>Podání žádosti o podporu v ISKP 14+</vt:lpstr>
      <vt:lpstr>Podání žádosti o podporu v ISKP 14+</vt:lpstr>
      <vt:lpstr>Hodnocení projektů</vt:lpstr>
      <vt:lpstr>Hodnocení projektů</vt:lpstr>
      <vt:lpstr>Hodnocení projektů</vt:lpstr>
      <vt:lpstr>Kritéria věcného hodnocení</vt:lpstr>
      <vt:lpstr>Přezkum hodnocení FN a P a V H</vt:lpstr>
      <vt:lpstr>Způsob hodnocení žádosti</vt:lpstr>
      <vt:lpstr>   Na závěr</vt:lpstr>
      <vt:lpstr>Důležité odkazy</vt:lpstr>
      <vt:lpstr>Děkujeme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pro potenciální žadatele</dc:title>
  <dc:creator>Pc1</dc:creator>
  <cp:lastModifiedBy>Pc1</cp:lastModifiedBy>
  <cp:revision>161</cp:revision>
  <cp:lastPrinted>2017-11-15T08:10:45Z</cp:lastPrinted>
  <dcterms:created xsi:type="dcterms:W3CDTF">2017-10-23T09:57:02Z</dcterms:created>
  <dcterms:modified xsi:type="dcterms:W3CDTF">2019-11-07T12:06:47Z</dcterms:modified>
</cp:coreProperties>
</file>