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56" r:id="rId2"/>
    <p:sldId id="259" r:id="rId3"/>
    <p:sldId id="321" r:id="rId4"/>
    <p:sldId id="320" r:id="rId5"/>
    <p:sldId id="317" r:id="rId6"/>
    <p:sldId id="309" r:id="rId7"/>
    <p:sldId id="270" r:id="rId8"/>
    <p:sldId id="265" r:id="rId9"/>
    <p:sldId id="266" r:id="rId10"/>
    <p:sldId id="271" r:id="rId11"/>
    <p:sldId id="327" r:id="rId12"/>
    <p:sldId id="273" r:id="rId13"/>
    <p:sldId id="305" r:id="rId14"/>
    <p:sldId id="328" r:id="rId15"/>
    <p:sldId id="279" r:id="rId16"/>
    <p:sldId id="297" r:id="rId17"/>
    <p:sldId id="263" r:id="rId18"/>
    <p:sldId id="264" r:id="rId19"/>
    <p:sldId id="280" r:id="rId20"/>
    <p:sldId id="294" r:id="rId21"/>
    <p:sldId id="293" r:id="rId22"/>
    <p:sldId id="295" r:id="rId23"/>
    <p:sldId id="307" r:id="rId24"/>
    <p:sldId id="285" r:id="rId25"/>
    <p:sldId id="286" r:id="rId26"/>
    <p:sldId id="287" r:id="rId27"/>
    <p:sldId id="288" r:id="rId28"/>
    <p:sldId id="289" r:id="rId29"/>
    <p:sldId id="290" r:id="rId30"/>
    <p:sldId id="319" r:id="rId31"/>
    <p:sldId id="318" r:id="rId32"/>
    <p:sldId id="324" r:id="rId33"/>
    <p:sldId id="325" r:id="rId34"/>
    <p:sldId id="326" r:id="rId35"/>
    <p:sldId id="323" r:id="rId36"/>
    <p:sldId id="301" r:id="rId3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8006D-7B1E-45FE-B708-442764A2ED56}" type="datetimeFigureOut">
              <a:rPr lang="cs-CZ" smtClean="0"/>
              <a:t>17.06.2020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3E024-4E88-4515-BC30-EB4363F370D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476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17.06.2020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9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17.06.2020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316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17.06.2020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27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17.06.2020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925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17.06.2020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044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17.06.2020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290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17.06.2020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34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17.06.2020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59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17.06.2020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60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17.06.2020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63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17.06.2020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46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3C156-001E-402A-87C7-20BAB2134A1A}" type="datetimeFigureOut">
              <a:rPr lang="cs-CZ" smtClean="0"/>
              <a:t>17.06.2020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182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hyperlink" Target="http://www.maschrudimsko.cz/15-vyzva-v-ramci-irop-rozvoj-infrastruktury-pro-kvalitni-vzdelavani-vsech-vekovych-skup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irop.mmr.cz/getmedia/aa46a530-ad02-4714-924d-ed7fdf27a7ca/Obecna-pravidla-IROP_vydani-1-13_cistopis.pdf.aspx?ext=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a.lutrova@maschrudimsko.cz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mailto:jana.pavlisova@maschrudimsko.c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strukturalni-fondy.cz/cs/Microsites/IROP/Vyzvy/Vyzva-c-53-Udrzitelna-doprava-integrovane-projekty-CLL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579418"/>
            <a:ext cx="9144000" cy="2728568"/>
          </a:xfrm>
        </p:spPr>
        <p:txBody>
          <a:bodyPr>
            <a:normAutofit fontScale="90000"/>
          </a:bodyPr>
          <a:lstStyle/>
          <a:p>
            <a:r>
              <a:rPr lang="cs-CZ" sz="4400" b="1" dirty="0"/>
              <a:t>Seminář pro potenciální </a:t>
            </a:r>
            <a:r>
              <a:rPr lang="cs-CZ" sz="4400" b="1" dirty="0" smtClean="0"/>
              <a:t>žadatele</a:t>
            </a:r>
            <a:br>
              <a:rPr lang="cs-CZ" sz="4400" b="1" dirty="0" smtClean="0"/>
            </a:br>
            <a:r>
              <a:rPr lang="cs-CZ" sz="4400" b="1" dirty="0" smtClean="0"/>
              <a:t> </a:t>
            </a:r>
            <a:r>
              <a:rPr lang="cs-CZ" sz="3600" b="1" dirty="0" smtClean="0"/>
              <a:t>17.06.2020 od 14 hod</a:t>
            </a:r>
            <a:r>
              <a:rPr lang="cs-CZ" sz="3600" b="1" dirty="0" smtClean="0">
                <a:solidFill>
                  <a:srgbClr val="FF0000"/>
                </a:solidFill>
              </a:rPr>
              <a:t/>
            </a:r>
            <a:br>
              <a:rPr lang="cs-CZ" sz="3600" b="1" dirty="0" smtClean="0">
                <a:solidFill>
                  <a:srgbClr val="FF0000"/>
                </a:solidFill>
              </a:rPr>
            </a:br>
            <a:r>
              <a:rPr lang="cs-CZ" sz="4400" dirty="0" smtClean="0">
                <a:solidFill>
                  <a:srgbClr val="C00000"/>
                </a:solidFill>
              </a:rPr>
              <a:t>15. výzva -</a:t>
            </a:r>
            <a:r>
              <a:rPr lang="cs-CZ" sz="4000" dirty="0" smtClean="0">
                <a:solidFill>
                  <a:srgbClr val="C00000"/>
                </a:solidFill>
              </a:rPr>
              <a:t>IROP – Rozvoj infrastruktury pro kvalitní vzdělávání všech věkových </a:t>
            </a:r>
            <a:r>
              <a:rPr lang="cs-CZ" sz="4000" dirty="0">
                <a:solidFill>
                  <a:srgbClr val="C00000"/>
                </a:solidFill>
              </a:rPr>
              <a:t>skupin</a:t>
            </a:r>
            <a:br>
              <a:rPr lang="cs-CZ" sz="4000" dirty="0">
                <a:solidFill>
                  <a:srgbClr val="C00000"/>
                </a:solidFill>
              </a:rPr>
            </a:br>
            <a:r>
              <a:rPr lang="cs-CZ" sz="4000" dirty="0">
                <a:solidFill>
                  <a:srgbClr val="C00000"/>
                </a:solidFill>
              </a:rPr>
              <a:t>480/06_16_038/CLLD_16_01_098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307986"/>
            <a:ext cx="9144000" cy="949814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cs-CZ" dirty="0"/>
              <a:t> VAZBA NA VÝZVU ŘO IROP Č. 68 ZVYŠOVÁNÍ KVALITY A DOSTUPNOSTI INFRASTRUKTURY PRO VZDĚLÁVÁNÍ A CELOŽIVOTNÍ UČENÍ - integrované projekty CLLD	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63" y="83127"/>
            <a:ext cx="5454614" cy="11471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22713"/>
            <a:ext cx="10515600" cy="767975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Popis podporovaných aktivit</a:t>
            </a:r>
            <a:br>
              <a:rPr lang="cs-CZ" sz="2800" dirty="0" smtClean="0"/>
            </a:br>
            <a:r>
              <a:rPr lang="cs-CZ" sz="4000" dirty="0" smtClean="0"/>
              <a:t>Aktivita </a:t>
            </a:r>
            <a:r>
              <a:rPr lang="cs-CZ" sz="4000" b="1" dirty="0" smtClean="0"/>
              <a:t>Infrastruktura základních škol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10879"/>
          </a:xfrm>
        </p:spPr>
        <p:txBody>
          <a:bodyPr>
            <a:noAutofit/>
          </a:bodyPr>
          <a:lstStyle/>
          <a:p>
            <a:pPr algn="just"/>
            <a:r>
              <a:rPr lang="cs-CZ" sz="2000" dirty="0"/>
              <a:t>Stavební úpravy a pořízení vybavení odborných učeben za účelem zvýšení kvality vzdělávání ve vazbě na budoucí uplatnění na trhu práce v klíčových kompetencích (komunikace v cizích jazycích, práce s digitálními technologiemi, přírodní vědy, technické a řemeslné obory). </a:t>
            </a:r>
            <a:endParaRPr lang="cs-CZ" sz="2000" dirty="0" smtClean="0"/>
          </a:p>
          <a:p>
            <a:pPr algn="just"/>
            <a:r>
              <a:rPr lang="cs-CZ" sz="2000" dirty="0" smtClean="0">
                <a:solidFill>
                  <a:srgbClr val="FF0000"/>
                </a:solidFill>
              </a:rPr>
              <a:t>Rekonstrukce </a:t>
            </a:r>
            <a:r>
              <a:rPr lang="cs-CZ" sz="2000" dirty="0">
                <a:solidFill>
                  <a:srgbClr val="FF0000"/>
                </a:solidFill>
              </a:rPr>
              <a:t>a stavební úpravy stávající infrastruktury ve vazbě na budování bezbariérovosti </a:t>
            </a:r>
            <a:r>
              <a:rPr lang="cs-CZ" sz="2000" dirty="0" smtClean="0">
                <a:solidFill>
                  <a:srgbClr val="FF0000"/>
                </a:solidFill>
              </a:rPr>
              <a:t>škol (od vstupy do budovy po danou učebnu projektu).</a:t>
            </a:r>
          </a:p>
          <a:p>
            <a:pPr algn="just"/>
            <a:r>
              <a:rPr lang="cs-CZ" sz="2000" dirty="0" smtClean="0"/>
              <a:t>Zvýšení </a:t>
            </a:r>
            <a:r>
              <a:rPr lang="cs-CZ" sz="2000" dirty="0"/>
              <a:t>kapacit škol ve vazbě na území se sociálně vyloučenou lokalitou, kde je prokazatelný nedostatek těchto kapacit. </a:t>
            </a:r>
          </a:p>
          <a:p>
            <a:pPr marL="0" indent="0" algn="just">
              <a:buNone/>
            </a:pPr>
            <a:r>
              <a:rPr lang="cs-CZ" sz="2000" b="1" dirty="0" smtClean="0"/>
              <a:t>UPOZORNĚNÍ </a:t>
            </a:r>
            <a:r>
              <a:rPr lang="cs-CZ" sz="2000" dirty="0" smtClean="0"/>
              <a:t>Podpora </a:t>
            </a:r>
            <a:r>
              <a:rPr lang="cs-CZ" sz="2000" dirty="0"/>
              <a:t>může být poskytnuta na podporu infrastruktury </a:t>
            </a:r>
            <a:r>
              <a:rPr lang="cs-CZ" sz="2000" b="1" dirty="0"/>
              <a:t>škol a školských </a:t>
            </a:r>
            <a:r>
              <a:rPr lang="cs-CZ" sz="2000" b="1" dirty="0" smtClean="0"/>
              <a:t>zařízení pro </a:t>
            </a:r>
            <a:r>
              <a:rPr lang="cs-CZ" sz="2000" b="1" dirty="0"/>
              <a:t>základní vzdělávání </a:t>
            </a:r>
            <a:r>
              <a:rPr lang="cs-CZ" sz="2000" dirty="0"/>
              <a:t>podle zákona č. </a:t>
            </a:r>
            <a:r>
              <a:rPr lang="cs-CZ" sz="2000" dirty="0" smtClean="0"/>
              <a:t>561/2004 </a:t>
            </a:r>
            <a:r>
              <a:rPr lang="cs-CZ" sz="2000" dirty="0"/>
              <a:t>Sb., školský zákon, ve </a:t>
            </a:r>
            <a:r>
              <a:rPr lang="cs-CZ" sz="2000" dirty="0" smtClean="0"/>
              <a:t>znění pozdějších </a:t>
            </a:r>
            <a:r>
              <a:rPr lang="cs-CZ" sz="2000" dirty="0"/>
              <a:t>předpisů, </a:t>
            </a:r>
            <a:r>
              <a:rPr lang="cs-CZ" sz="2000" b="1" dirty="0"/>
              <a:t>zapsaných v Rejstříku škol a školských zařízení k </a:t>
            </a:r>
            <a:r>
              <a:rPr lang="cs-CZ" sz="2000" b="1" dirty="0" smtClean="0"/>
              <a:t>datu vyhlášení </a:t>
            </a:r>
            <a:r>
              <a:rPr lang="cs-CZ" sz="2000" b="1" dirty="0"/>
              <a:t>výzvy </a:t>
            </a:r>
            <a:r>
              <a:rPr lang="cs-CZ" sz="2000" b="1" dirty="0" smtClean="0"/>
              <a:t>MAS</a:t>
            </a:r>
            <a:r>
              <a:rPr lang="cs-CZ" sz="2000" dirty="0" smtClean="0"/>
              <a:t>.</a:t>
            </a: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564" y="174249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99803"/>
            <a:ext cx="10515600" cy="944381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Popis podporovaných aktivit</a:t>
            </a:r>
            <a:br>
              <a:rPr lang="cs-CZ" sz="2800" dirty="0" smtClean="0"/>
            </a:br>
            <a:r>
              <a:rPr lang="cs-CZ" sz="4000" dirty="0" smtClean="0"/>
              <a:t>Aktivita </a:t>
            </a:r>
            <a:r>
              <a:rPr lang="cs-CZ" sz="4000" b="1" dirty="0" smtClean="0"/>
              <a:t>Infrastruktura základních škol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921" y="1244184"/>
            <a:ext cx="11617377" cy="50923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b="1" dirty="0" smtClean="0"/>
              <a:t>	Hlavní </a:t>
            </a:r>
            <a:r>
              <a:rPr lang="cs-CZ" sz="2000" b="1" dirty="0"/>
              <a:t>aktivity </a:t>
            </a:r>
            <a:endParaRPr lang="cs-CZ" sz="2000" b="1" dirty="0" smtClean="0"/>
          </a:p>
          <a:p>
            <a:pPr algn="just"/>
            <a:r>
              <a:rPr lang="cs-CZ" sz="2000" dirty="0" smtClean="0"/>
              <a:t>stavby </a:t>
            </a:r>
            <a:r>
              <a:rPr lang="cs-CZ" sz="2000" dirty="0"/>
              <a:t>a stavební práce spojené s výstavbou infrastruktury základních škol včetně </a:t>
            </a:r>
            <a:r>
              <a:rPr lang="cs-CZ" sz="2000" dirty="0" smtClean="0"/>
              <a:t>vybudování přípojky </a:t>
            </a:r>
            <a:r>
              <a:rPr lang="cs-CZ" sz="2000" dirty="0"/>
              <a:t>pro přivedení inženýrských </a:t>
            </a:r>
            <a:r>
              <a:rPr lang="cs-CZ" sz="2000" dirty="0" smtClean="0"/>
              <a:t>sítí, rekonstrukce </a:t>
            </a:r>
            <a:r>
              <a:rPr lang="cs-CZ" sz="2000" dirty="0"/>
              <a:t>a stavební úpravy stávající infrastruktury (včetně zabezpečení </a:t>
            </a:r>
            <a:r>
              <a:rPr lang="cs-CZ" sz="2000" dirty="0" smtClean="0"/>
              <a:t>bezbariérovosti dle </a:t>
            </a:r>
            <a:r>
              <a:rPr lang="cs-CZ" sz="2000" dirty="0"/>
              <a:t>vyhlášky č. 398/2009 Sb</a:t>
            </a:r>
            <a:r>
              <a:rPr lang="cs-CZ" sz="2000" dirty="0" smtClean="0"/>
              <a:t>.), pořízení </a:t>
            </a:r>
            <a:r>
              <a:rPr lang="cs-CZ" sz="2000" dirty="0"/>
              <a:t>vybavení budov a </a:t>
            </a:r>
            <a:r>
              <a:rPr lang="cs-CZ" sz="2000" dirty="0" smtClean="0"/>
              <a:t>učeben, pořízení </a:t>
            </a:r>
            <a:r>
              <a:rPr lang="cs-CZ" sz="2000" dirty="0"/>
              <a:t>kompenzačních </a:t>
            </a:r>
            <a:r>
              <a:rPr lang="cs-CZ" sz="2000" dirty="0" smtClean="0"/>
              <a:t>pomůcek,  </a:t>
            </a:r>
            <a:r>
              <a:rPr lang="cs-CZ" sz="2000" dirty="0"/>
              <a:t>zajištění vnitřní konektivity školy a připojení k </a:t>
            </a:r>
            <a:r>
              <a:rPr lang="cs-CZ" sz="2000" dirty="0" smtClean="0"/>
              <a:t>internetu .</a:t>
            </a:r>
          </a:p>
          <a:p>
            <a:pPr algn="just"/>
            <a:r>
              <a:rPr lang="cs-CZ" sz="2000" dirty="0" smtClean="0"/>
              <a:t>Podpora </a:t>
            </a:r>
            <a:r>
              <a:rPr lang="cs-CZ" sz="2000" dirty="0"/>
              <a:t>může být poskytnuta na podporu infrastruktury škol a školských zařízení pro </a:t>
            </a:r>
            <a:r>
              <a:rPr lang="cs-CZ" sz="2000" dirty="0" smtClean="0"/>
              <a:t>základní vzdělávání </a:t>
            </a:r>
            <a:r>
              <a:rPr lang="cs-CZ" sz="2000" dirty="0"/>
              <a:t>podle zákona č. 561/2004 Sb., školský zákon, ve znění pozdějších </a:t>
            </a:r>
            <a:r>
              <a:rPr lang="cs-CZ" sz="2000" dirty="0" smtClean="0"/>
              <a:t>předpisů, zapsaných </a:t>
            </a:r>
            <a:r>
              <a:rPr lang="cs-CZ" sz="2000" dirty="0"/>
              <a:t>v Rejstříku škol a školských zařízení k datu vyhlášení výzvy MAS ve vazbě na</a:t>
            </a:r>
            <a:r>
              <a:rPr lang="cs-CZ" sz="2000" dirty="0" smtClean="0"/>
              <a:t>:- </a:t>
            </a:r>
            <a:r>
              <a:rPr lang="cs-CZ" sz="2000" dirty="0"/>
              <a:t>klíčové kompetence (komunikace v cizích jazycích, práce s digitálními technologiemi, </a:t>
            </a:r>
            <a:r>
              <a:rPr lang="cs-CZ" sz="2000" dirty="0" smtClean="0"/>
              <a:t>přírodní vědy</a:t>
            </a:r>
            <a:r>
              <a:rPr lang="cs-CZ" sz="2000" dirty="0"/>
              <a:t>, technické a řemeslné obory);</a:t>
            </a:r>
          </a:p>
          <a:p>
            <a:pPr algn="just"/>
            <a:r>
              <a:rPr lang="cs-CZ" sz="2000" dirty="0" smtClean="0"/>
              <a:t>budování </a:t>
            </a:r>
            <a:r>
              <a:rPr lang="cs-CZ" sz="2000" dirty="0"/>
              <a:t>bezbariérovosti </a:t>
            </a:r>
            <a:r>
              <a:rPr lang="cs-CZ" sz="2000" dirty="0" smtClean="0"/>
              <a:t>škol, </a:t>
            </a:r>
            <a:endParaRPr lang="cs-CZ" sz="2000" dirty="0"/>
          </a:p>
          <a:p>
            <a:pPr marL="0" indent="0" algn="just">
              <a:buNone/>
            </a:pPr>
            <a:r>
              <a:rPr lang="cs-CZ" sz="2000" b="1" dirty="0" smtClean="0"/>
              <a:t>	Vedlejší </a:t>
            </a:r>
            <a:r>
              <a:rPr lang="cs-CZ" sz="2000" b="1" dirty="0"/>
              <a:t>aktivity</a:t>
            </a:r>
            <a:r>
              <a:rPr lang="cs-CZ" sz="2000" dirty="0"/>
              <a:t> – demolice, pořízení herních prvků, projektová dokumentace, povinná publicita </a:t>
            </a:r>
            <a:r>
              <a:rPr lang="cs-CZ" sz="2000" dirty="0" err="1"/>
              <a:t>atd</a:t>
            </a:r>
            <a:r>
              <a:rPr lang="cs-CZ" sz="2000" dirty="0"/>
              <a:t>…</a:t>
            </a:r>
          </a:p>
          <a:p>
            <a:pPr marL="0" indent="0" algn="just">
              <a:buNone/>
            </a:pPr>
            <a:r>
              <a:rPr lang="cs-CZ" sz="2000" b="1" dirty="0" smtClean="0"/>
              <a:t>UPOZORNĚNÍ </a:t>
            </a:r>
            <a:r>
              <a:rPr lang="cs-CZ" sz="2000" dirty="0" smtClean="0"/>
              <a:t>Podpora </a:t>
            </a:r>
            <a:r>
              <a:rPr lang="cs-CZ" sz="2000" dirty="0"/>
              <a:t>může být poskytnuta na podporu infrastruktury </a:t>
            </a:r>
            <a:r>
              <a:rPr lang="cs-CZ" sz="2000" b="1" dirty="0"/>
              <a:t>škol a školských </a:t>
            </a:r>
            <a:r>
              <a:rPr lang="cs-CZ" sz="2000" b="1" dirty="0" smtClean="0"/>
              <a:t>zařízení pro </a:t>
            </a:r>
            <a:r>
              <a:rPr lang="cs-CZ" sz="2000" b="1" dirty="0"/>
              <a:t>základní vzdělávání </a:t>
            </a:r>
            <a:r>
              <a:rPr lang="cs-CZ" sz="2000" dirty="0"/>
              <a:t>podle zákona č. </a:t>
            </a:r>
            <a:r>
              <a:rPr lang="cs-CZ" sz="2000" dirty="0" smtClean="0"/>
              <a:t>561/2004 </a:t>
            </a:r>
            <a:r>
              <a:rPr lang="cs-CZ" sz="2000" dirty="0"/>
              <a:t>Sb., školský zákon, ve </a:t>
            </a:r>
            <a:r>
              <a:rPr lang="cs-CZ" sz="2000" dirty="0" smtClean="0"/>
              <a:t>znění pozdějších </a:t>
            </a:r>
            <a:r>
              <a:rPr lang="cs-CZ" sz="2000" dirty="0"/>
              <a:t>předpisů, </a:t>
            </a:r>
            <a:r>
              <a:rPr lang="cs-CZ" sz="2000" b="1" dirty="0"/>
              <a:t>zapsaných v Rejstříku škol a školských zařízení k </a:t>
            </a:r>
            <a:r>
              <a:rPr lang="cs-CZ" sz="2000" b="1" dirty="0" smtClean="0"/>
              <a:t>datu vyhlášení </a:t>
            </a:r>
            <a:r>
              <a:rPr lang="cs-CZ" sz="2000" b="1" dirty="0"/>
              <a:t>výzvy </a:t>
            </a:r>
            <a:r>
              <a:rPr lang="cs-CZ" sz="2000" b="1" dirty="0" smtClean="0"/>
              <a:t>MAS</a:t>
            </a:r>
            <a:r>
              <a:rPr lang="cs-CZ" sz="2000" dirty="0" smtClean="0"/>
              <a:t>.</a:t>
            </a: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564" y="174249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Podporované aktivity</a:t>
            </a:r>
            <a:br>
              <a:rPr lang="cs-CZ" sz="2800" dirty="0" smtClean="0"/>
            </a:br>
            <a:r>
              <a:rPr lang="cs-CZ" dirty="0" smtClean="0"/>
              <a:t>Aktivita </a:t>
            </a:r>
            <a:r>
              <a:rPr lang="cs-CZ" b="1" dirty="0" smtClean="0"/>
              <a:t>Infrastruktura základních škol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5222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Hlavní zaměření projektu musí vést k:</a:t>
            </a:r>
          </a:p>
          <a:p>
            <a:pPr marL="0" indent="0">
              <a:buNone/>
            </a:pPr>
            <a:r>
              <a:rPr lang="cs-CZ" dirty="0"/>
              <a:t>a) zvýšení kvality vzdělávání v klíčových kompetencích ve vazbě na budoucí uplatnění na trhu práce v klíčových kompetencích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-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komunikace v cizích jazycích,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- přírodní vědy,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- technické a řemeslné obory,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- práce s digitálními technologiemi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 smtClean="0"/>
              <a:t>b</a:t>
            </a:r>
            <a:r>
              <a:rPr lang="cs-CZ" dirty="0"/>
              <a:t>) budování bezbariérovosti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/>
              <a:t>c) rozšiřování kapacit kmenových učeben ve vazbě na sociální inkluzi či demografickou potřebnost ve správním obvodu obcí s rozšířenou působností (dále jen „ORP“) se sociálně vyloučenou lokalitou</a:t>
            </a:r>
          </a:p>
          <a:p>
            <a:pPr marL="0" indent="0">
              <a:buNone/>
            </a:pPr>
            <a:r>
              <a:rPr lang="cs-CZ" b="1" dirty="0" smtClean="0"/>
              <a:t>Bezbariérovost </a:t>
            </a:r>
            <a:r>
              <a:rPr lang="cs-CZ" b="1" dirty="0"/>
              <a:t>školní družiny/klubu nelze realizovat jako samostatný projekt. V projektu není možné navyšovat kapacity školních družin/klubů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b="1" dirty="0"/>
              <a:t>Ve výzvě není možné financovat výstavbu nové ZŠ ve smyslu nového IZO </a:t>
            </a:r>
            <a:r>
              <a:rPr lang="cs-CZ" dirty="0"/>
              <a:t>(Identifikátor školy/zařízení). </a:t>
            </a:r>
          </a:p>
          <a:p>
            <a:pPr marL="0" indent="0">
              <a:buNone/>
            </a:pPr>
            <a:r>
              <a:rPr lang="cs-CZ" b="1" dirty="0"/>
              <a:t>Předmětem podpory nemůže být rekonstrukce stávajících školních budov pouze z důvodu nevyhovujícího technického stavu. 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99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Aktivita </a:t>
            </a:r>
            <a:r>
              <a:rPr lang="cs-CZ" sz="4000" b="1" dirty="0" smtClean="0"/>
              <a:t>Infrastruktura pro zájmové a neformální vzdělávání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/>
              <a:t>přístavby</a:t>
            </a:r>
            <a:r>
              <a:rPr lang="cs-CZ" sz="2400" dirty="0"/>
              <a:t>, nástavby a stavební práce spojené s vybudováním infrastruktury pro </a:t>
            </a:r>
            <a:r>
              <a:rPr lang="cs-CZ" sz="2400" dirty="0" smtClean="0"/>
              <a:t>zájmové, neformální </a:t>
            </a:r>
            <a:r>
              <a:rPr lang="cs-CZ" sz="2400" dirty="0"/>
              <a:t>a celoživotní vzdělávání</a:t>
            </a:r>
          </a:p>
          <a:p>
            <a:pPr algn="just"/>
            <a:r>
              <a:rPr lang="cs-CZ" sz="2400" dirty="0" smtClean="0"/>
              <a:t>rekonstrukce </a:t>
            </a:r>
            <a:r>
              <a:rPr lang="cs-CZ" sz="2400" dirty="0"/>
              <a:t>a stavební úpravy stávající infrastruktury (včetně zabezpečení </a:t>
            </a:r>
            <a:r>
              <a:rPr lang="cs-CZ" sz="2400" dirty="0" smtClean="0"/>
              <a:t>bezbariérovosti dle </a:t>
            </a:r>
            <a:r>
              <a:rPr lang="cs-CZ" sz="2400" dirty="0"/>
              <a:t>vyhlášky č. 398/2009 Sb.)</a:t>
            </a:r>
          </a:p>
          <a:p>
            <a:pPr algn="just"/>
            <a:r>
              <a:rPr lang="cs-CZ" sz="2400" dirty="0" smtClean="0"/>
              <a:t>pořízení </a:t>
            </a:r>
            <a:r>
              <a:rPr lang="cs-CZ" sz="2400" dirty="0"/>
              <a:t>vybavení budov a učeben</a:t>
            </a:r>
          </a:p>
          <a:p>
            <a:pPr algn="just"/>
            <a:r>
              <a:rPr lang="cs-CZ" sz="2400" dirty="0" smtClean="0"/>
              <a:t>pořízení </a:t>
            </a:r>
            <a:r>
              <a:rPr lang="cs-CZ" sz="2400" dirty="0"/>
              <a:t>kompenzačních pomůcek</a:t>
            </a:r>
          </a:p>
          <a:p>
            <a:pPr algn="just"/>
            <a:r>
              <a:rPr lang="cs-CZ" sz="2400" dirty="0"/>
              <a:t>Podpora může být poskytnuta pouze ve vazbě na klíčové kompetence (komunikace v </a:t>
            </a:r>
            <a:r>
              <a:rPr lang="cs-CZ" sz="2400" dirty="0" smtClean="0"/>
              <a:t>cizích jazycích</a:t>
            </a:r>
            <a:r>
              <a:rPr lang="cs-CZ" sz="2400" dirty="0"/>
              <a:t>, práce s digitálními technologiemi, přírodní vědy, technické a řemeslné obory</a:t>
            </a:r>
            <a:r>
              <a:rPr lang="cs-CZ" sz="2400" dirty="0" smtClean="0"/>
              <a:t>).</a:t>
            </a:r>
          </a:p>
          <a:p>
            <a:pPr algn="just"/>
            <a:r>
              <a:rPr lang="cs-CZ" sz="2400" dirty="0" smtClean="0">
                <a:solidFill>
                  <a:srgbClr val="FF0000"/>
                </a:solidFill>
              </a:rPr>
              <a:t>Projektové </a:t>
            </a:r>
            <a:r>
              <a:rPr lang="cs-CZ" sz="2400" dirty="0">
                <a:solidFill>
                  <a:srgbClr val="FF0000"/>
                </a:solidFill>
              </a:rPr>
              <a:t>žádosti musí být v souladu s </a:t>
            </a:r>
            <a:r>
              <a:rPr lang="cs-CZ" sz="2400" b="1" dirty="0">
                <a:solidFill>
                  <a:srgbClr val="FF0000"/>
                </a:solidFill>
              </a:rPr>
              <a:t>Místním akčním plánem vzdělávání </a:t>
            </a:r>
            <a:r>
              <a:rPr lang="cs-CZ" sz="2400" dirty="0">
                <a:solidFill>
                  <a:srgbClr val="FF0000"/>
                </a:solidFill>
              </a:rPr>
              <a:t>nebo </a:t>
            </a:r>
            <a:r>
              <a:rPr lang="cs-CZ" sz="2400" b="1" dirty="0">
                <a:solidFill>
                  <a:srgbClr val="FF0000"/>
                </a:solidFill>
              </a:rPr>
              <a:t>Krajským akčním plánem vzdělávání</a:t>
            </a:r>
            <a:r>
              <a:rPr lang="cs-CZ" sz="2400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54" y="6026046"/>
            <a:ext cx="3852373" cy="6351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576" y="12692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</a:t>
            </a:r>
            <a:r>
              <a:rPr lang="cs-CZ" b="1" dirty="0" smtClean="0"/>
              <a:t>Infrastruktura pro zájmové a neformální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Hlavní aktivity </a:t>
            </a:r>
            <a:r>
              <a:rPr lang="cs-CZ" dirty="0" smtClean="0"/>
              <a:t>–stavby </a:t>
            </a:r>
            <a:r>
              <a:rPr lang="cs-CZ" dirty="0"/>
              <a:t>a stavební práce spojené s vybudováním infrastruktury pro zájmové, neformální a celoživotní vzdělávání, </a:t>
            </a:r>
            <a:r>
              <a:rPr lang="cs-CZ" dirty="0" smtClean="0"/>
              <a:t>rekonstrukce </a:t>
            </a:r>
            <a:r>
              <a:rPr lang="cs-CZ" dirty="0"/>
              <a:t>a stavební úpravy stávající infrastruktury (včetně </a:t>
            </a:r>
            <a:r>
              <a:rPr lang="cs-CZ" dirty="0" smtClean="0"/>
              <a:t>zabezpečení </a:t>
            </a:r>
            <a:r>
              <a:rPr lang="cs-CZ" dirty="0"/>
              <a:t>bezbariérovosti dle vyhlášky č. 398/2009 Sb., o obecných technických požadavcích zabezpečujících bezbariérové užívání staveb), </a:t>
            </a:r>
            <a:r>
              <a:rPr lang="cs-CZ" dirty="0" smtClean="0"/>
              <a:t>nákup </a:t>
            </a:r>
            <a:r>
              <a:rPr lang="cs-CZ" dirty="0"/>
              <a:t>pozemků a staveb (nemovitostí), </a:t>
            </a:r>
            <a:r>
              <a:rPr lang="cs-CZ" dirty="0" smtClean="0"/>
              <a:t>pořízení </a:t>
            </a:r>
            <a:r>
              <a:rPr lang="cs-CZ" dirty="0"/>
              <a:t>vybavení budov a učeben, </a:t>
            </a:r>
            <a:r>
              <a:rPr lang="cs-CZ" dirty="0" smtClean="0"/>
              <a:t>pořízení </a:t>
            </a:r>
            <a:r>
              <a:rPr lang="cs-CZ" dirty="0"/>
              <a:t>kompenzačních pomůcek. </a:t>
            </a:r>
          </a:p>
          <a:p>
            <a:r>
              <a:rPr lang="cs-CZ" b="1" dirty="0" smtClean="0"/>
              <a:t>Vedlejší </a:t>
            </a:r>
            <a:r>
              <a:rPr lang="cs-CZ" b="1" dirty="0"/>
              <a:t>aktivity</a:t>
            </a:r>
            <a:r>
              <a:rPr lang="cs-CZ" dirty="0"/>
              <a:t> – demolice, pořízení herních prvků, projektová dokumentace, povinná publicita </a:t>
            </a:r>
            <a:r>
              <a:rPr lang="cs-CZ" dirty="0" err="1"/>
              <a:t>atd</a:t>
            </a:r>
            <a:r>
              <a:rPr lang="cs-CZ" dirty="0"/>
              <a:t>…</a:t>
            </a:r>
          </a:p>
          <a:p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576" y="12692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</a:t>
            </a:r>
            <a:r>
              <a:rPr lang="cs-CZ" b="1" dirty="0" smtClean="0"/>
              <a:t>Infrastruktura pro zájmové, neformální a celoživotní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Klíčové kompetence IROP pro </a:t>
            </a:r>
            <a:r>
              <a:rPr lang="cs-CZ" b="1" dirty="0"/>
              <a:t>celoživotní </a:t>
            </a:r>
            <a:r>
              <a:rPr lang="cs-CZ" b="1" dirty="0" smtClean="0"/>
              <a:t>(další) </a:t>
            </a:r>
            <a:r>
              <a:rPr lang="cs-CZ" b="1" dirty="0"/>
              <a:t>vzdělávání </a:t>
            </a:r>
            <a:r>
              <a:rPr lang="cs-CZ" dirty="0"/>
              <a:t>jsou vázány na </a:t>
            </a:r>
            <a:r>
              <a:rPr lang="cs-CZ" dirty="0" smtClean="0"/>
              <a:t>Národní soustavu </a:t>
            </a:r>
            <a:r>
              <a:rPr lang="cs-CZ" dirty="0"/>
              <a:t>kvalifikací a vybrané kvalifikace </a:t>
            </a:r>
            <a:r>
              <a:rPr lang="cs-CZ" dirty="0" smtClean="0"/>
              <a:t>dle přílohy č. 8B Specifických pravidel.</a:t>
            </a:r>
          </a:p>
          <a:p>
            <a:r>
              <a:rPr lang="cs-CZ" dirty="0"/>
              <a:t>Klíčová kompetence práce s digitálními technologiemi bude podporována pouze </a:t>
            </a:r>
            <a:r>
              <a:rPr lang="cs-CZ" dirty="0" smtClean="0"/>
              <a:t>ve vazbě </a:t>
            </a:r>
            <a:r>
              <a:rPr lang="cs-CZ" dirty="0"/>
              <a:t>na další klíčové kompetence, tedy ve vazbě na komunikaci v cizím jazyce, </a:t>
            </a:r>
            <a:r>
              <a:rPr lang="cs-CZ" dirty="0" smtClean="0"/>
              <a:t>přírodní </a:t>
            </a:r>
            <a:r>
              <a:rPr lang="pl-PL" dirty="0" smtClean="0"/>
              <a:t>vědy</a:t>
            </a:r>
            <a:r>
              <a:rPr lang="pl-PL" dirty="0"/>
              <a:t>, technické a řemeslné obory.</a:t>
            </a:r>
          </a:p>
          <a:p>
            <a:r>
              <a:rPr lang="cs-CZ" dirty="0"/>
              <a:t>Odborná učebna počítačů sloužící k výuce informatiky </a:t>
            </a:r>
            <a:r>
              <a:rPr lang="cs-CZ" dirty="0" smtClean="0"/>
              <a:t>(např</a:t>
            </a:r>
            <a:r>
              <a:rPr lang="cs-CZ" dirty="0"/>
              <a:t>. pro rekvalifikační </a:t>
            </a:r>
            <a:r>
              <a:rPr lang="cs-CZ" dirty="0" smtClean="0"/>
              <a:t>kurzy počítačů) </a:t>
            </a:r>
            <a:r>
              <a:rPr lang="cs-CZ" dirty="0"/>
              <a:t>je relevantním záměrem, pokud bude v MAP/KAP v seznamu </a:t>
            </a:r>
            <a:r>
              <a:rPr lang="cs-CZ" dirty="0" smtClean="0"/>
              <a:t>projektových záměrů </a:t>
            </a:r>
            <a:r>
              <a:rPr lang="cs-CZ" dirty="0"/>
              <a:t>pro investiční intervence </a:t>
            </a:r>
            <a:r>
              <a:rPr lang="cs-CZ" dirty="0" smtClean="0"/>
              <a:t>IROP </a:t>
            </a:r>
            <a:r>
              <a:rPr lang="cs-CZ" dirty="0"/>
              <a:t>daného zařízení označena klíčová </a:t>
            </a:r>
            <a:r>
              <a:rPr lang="cs-CZ" dirty="0" smtClean="0"/>
              <a:t>kompetence práce </a:t>
            </a:r>
            <a:r>
              <a:rPr lang="cs-CZ" dirty="0"/>
              <a:t>s digitálními technologiemi.</a:t>
            </a:r>
          </a:p>
          <a:p>
            <a:r>
              <a:rPr lang="cs-CZ" b="1" dirty="0"/>
              <a:t>Předmětem podpory nemůže být rekonstrukce stávajících budov pouze z </a:t>
            </a:r>
            <a:r>
              <a:rPr lang="cs-CZ" b="1" dirty="0" smtClean="0"/>
              <a:t>důvodu nevyhovujícího </a:t>
            </a:r>
            <a:r>
              <a:rPr lang="cs-CZ" b="1" dirty="0"/>
              <a:t>technického stavu. </a:t>
            </a:r>
            <a:endParaRPr lang="cs-CZ" b="1" dirty="0" smtClean="0"/>
          </a:p>
          <a:p>
            <a:r>
              <a:rPr lang="cs-CZ" b="1" dirty="0" smtClean="0"/>
              <a:t>Nelze postavit novou budovu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700" y="194396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13658"/>
            <a:ext cx="10515600" cy="739833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Věcné zaměření výzvy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28058"/>
            <a:ext cx="10515600" cy="4048905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V </a:t>
            </a:r>
            <a:r>
              <a:rPr lang="cs-CZ" b="1" dirty="0"/>
              <a:t>jedné žádosti o podporu nelze kombinovat aktivity </a:t>
            </a:r>
            <a:r>
              <a:rPr lang="cs-CZ" b="1" dirty="0" smtClean="0"/>
              <a:t>„Infrastruktura pro předškolní </a:t>
            </a:r>
            <a:r>
              <a:rPr lang="cs-CZ" b="1" dirty="0"/>
              <a:t>vzdělávání“, </a:t>
            </a:r>
            <a:r>
              <a:rPr lang="cs-CZ" b="1" dirty="0" smtClean="0"/>
              <a:t>„Infrastruktura </a:t>
            </a:r>
            <a:r>
              <a:rPr lang="cs-CZ" b="1" dirty="0"/>
              <a:t>základních škol</a:t>
            </a:r>
            <a:r>
              <a:rPr lang="cs-CZ" b="1" dirty="0" smtClean="0"/>
              <a:t>“ </a:t>
            </a:r>
            <a:r>
              <a:rPr lang="cs-CZ" b="1" dirty="0"/>
              <a:t>a </a:t>
            </a:r>
            <a:r>
              <a:rPr lang="cs-CZ" b="1" dirty="0" smtClean="0"/>
              <a:t>„Infrastruktura </a:t>
            </a:r>
            <a:r>
              <a:rPr lang="cs-CZ" b="1" dirty="0"/>
              <a:t>pro </a:t>
            </a:r>
            <a:r>
              <a:rPr lang="cs-CZ" b="1" dirty="0" smtClean="0"/>
              <a:t>zájmové, neformální </a:t>
            </a:r>
            <a:r>
              <a:rPr lang="cs-CZ" b="1" dirty="0"/>
              <a:t>a celoživotní vzdělávání“.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Jeden </a:t>
            </a:r>
            <a:r>
              <a:rPr lang="cs-CZ" b="1" dirty="0"/>
              <a:t>žadatel může předložit více žádostí o podporu.</a:t>
            </a:r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241" y="344659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38200" y="661852"/>
            <a:ext cx="10515600" cy="67056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Oprávnění žadatelé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677035"/>
              </p:ext>
            </p:extLst>
          </p:nvPr>
        </p:nvGraphicFramePr>
        <p:xfrm>
          <a:off x="838200" y="1332413"/>
          <a:ext cx="10515600" cy="5394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05127150"/>
                    </a:ext>
                  </a:extLst>
                </a:gridCol>
              </a:tblGrid>
              <a:tr h="3827195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ysClr val="windowText" lastClr="000000"/>
                          </a:solidFill>
                        </a:rPr>
                        <a:t>Společné pro všechny aktivity </a:t>
                      </a:r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– kraje, organizace zřizované nebo zakládané kraji, obce, organizace zřizované nebo zakládané obcemi, nestátní neziskové organizace, církve, církevní organizace, organizační složky státu, příspěvkové organizace organizačních složek státu</a:t>
                      </a:r>
                    </a:p>
                    <a:p>
                      <a:r>
                        <a:rPr lang="cs-CZ" b="1" dirty="0" smtClean="0">
                          <a:solidFill>
                            <a:sysClr val="windowText" lastClr="000000"/>
                          </a:solidFill>
                        </a:rPr>
                        <a:t>Aktivita Infrastruktura pro předškolní vzdělávání</a:t>
                      </a:r>
                    </a:p>
                    <a:p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zařízení péče o děti do 3 let</a:t>
                      </a:r>
                    </a:p>
                    <a:p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školy a školská zařízení v oblasti předškolního vzdělávání</a:t>
                      </a:r>
                    </a:p>
                    <a:p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další subjekty podílející se na realizaci vzdělávacích aktivit v oblasti předškolního vzdělávání a péče o děti</a:t>
                      </a:r>
                    </a:p>
                    <a:p>
                      <a:r>
                        <a:rPr lang="cs-CZ" b="1" dirty="0" smtClean="0">
                          <a:solidFill>
                            <a:sysClr val="windowText" lastClr="000000"/>
                          </a:solidFill>
                        </a:rPr>
                        <a:t>Aktivita Infrastruktura základních škol</a:t>
                      </a:r>
                    </a:p>
                    <a:p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školy a školská zařízení v oblasti základního vzdělávání</a:t>
                      </a:r>
                    </a:p>
                    <a:p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další subjekty podílející se na realizaci vzdělávacích aktivit</a:t>
                      </a:r>
                    </a:p>
                    <a:p>
                      <a:r>
                        <a:rPr lang="cs-CZ" b="1" dirty="0" smtClean="0">
                          <a:solidFill>
                            <a:sysClr val="windowText" lastClr="000000"/>
                          </a:solidFill>
                        </a:rPr>
                        <a:t>Aktivita Infrastruktura pro zájmové, neformální a celoživotní vzdělávání</a:t>
                      </a:r>
                    </a:p>
                    <a:p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školy a školská zařízení v oblasti předškolního, základního vzdělávání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školy a školská zařízení v oblasti středního vzdělávání a vyšší odborné školy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další subjekty podílející se na realizaci vzdělávacích aktivit </a:t>
                      </a:r>
                      <a:endParaRPr lang="cs-CZ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792963"/>
                  </a:ext>
                </a:extLst>
              </a:tr>
              <a:tr h="356018">
                <a:tc>
                  <a:txBody>
                    <a:bodyPr/>
                    <a:lstStyle/>
                    <a:p>
                      <a:endParaRPr lang="cs-CZ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676335"/>
                  </a:ext>
                </a:extLst>
              </a:tr>
              <a:tr h="356018">
                <a:tc>
                  <a:txBody>
                    <a:bodyPr/>
                    <a:lstStyle/>
                    <a:p>
                      <a:endParaRPr lang="cs-CZ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41950"/>
                  </a:ext>
                </a:extLst>
              </a:tr>
              <a:tr h="356018">
                <a:tc>
                  <a:txBody>
                    <a:bodyPr/>
                    <a:lstStyle/>
                    <a:p>
                      <a:endParaRPr lang="cs-CZ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178032"/>
                  </a:ext>
                </a:extLst>
              </a:tr>
              <a:tr h="356018">
                <a:tc>
                  <a:txBody>
                    <a:bodyPr/>
                    <a:lstStyle/>
                    <a:p>
                      <a:endParaRPr lang="cs-CZ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21289"/>
                  </a:ext>
                </a:extLst>
              </a:tr>
            </a:tbl>
          </a:graphicData>
        </a:graphic>
      </p:graphicFrame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16" y="23243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09455"/>
            <a:ext cx="10515600" cy="788419"/>
          </a:xfrm>
        </p:spPr>
        <p:txBody>
          <a:bodyPr/>
          <a:lstStyle/>
          <a:p>
            <a:r>
              <a:rPr lang="cs-CZ" b="1" dirty="0"/>
              <a:t>Cílové skupiny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228337"/>
              </p:ext>
            </p:extLst>
          </p:nvPr>
        </p:nvGraphicFramePr>
        <p:xfrm>
          <a:off x="838200" y="1497876"/>
          <a:ext cx="10515600" cy="523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88079002"/>
                    </a:ext>
                  </a:extLst>
                </a:gridCol>
              </a:tblGrid>
              <a:tr h="3713118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Společné pro všechny aktivity - 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osoby sociálně vyloučené, osoby ohrožené sociálním vyloučením, osoby se speciálními vzdělávacími potřebami, pedagogičtí pracovníci, pracovníci a dobrovolní pracovníci organizací působících v oblasti vzdělávání nebo asistenčních služeb</a:t>
                      </a:r>
                    </a:p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Aktivita Infrastruktura pro předškolní vzdělávání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- děti do 3 let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- děti v předškolním vzdělávání</a:t>
                      </a:r>
                    </a:p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Aktivity Infrastruktura základních škol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- žáci (studenti)</a:t>
                      </a:r>
                    </a:p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Aktivita Infrastruktura pro zájmové, neformální a celoživotní vzdělávání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- žáci (studenti)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- děti v předškolním vzdělávání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- pracovníci a dobrovolní pracovníci organizací působících v oblasti neformálního a zájmového vzdělávání dětí a     mládeže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- dospělí v dalším vzdělávání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568237"/>
                  </a:ext>
                </a:extLst>
              </a:tr>
              <a:tr h="43433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316345"/>
                  </a:ext>
                </a:extLst>
              </a:tr>
              <a:tr h="43433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334030"/>
                  </a:ext>
                </a:extLst>
              </a:tr>
              <a:tr h="43433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251182"/>
                  </a:ext>
                </a:extLst>
              </a:tr>
            </a:tbl>
          </a:graphicData>
        </a:graphic>
      </p:graphicFrame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252" y="367997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Nezpůsobilé výdaje: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Oprava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Výdaje na stávající kmenové učebny (modernizace prostor – projekt musí mít přidanou hodnotu)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Učebny a vybavení bez vazby na klíčové kompetence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Učebny a vybavení na klíčové </a:t>
            </a:r>
            <a:r>
              <a:rPr lang="cs-CZ" dirty="0" smtClean="0"/>
              <a:t>kompetence, které nejsou </a:t>
            </a:r>
            <a:r>
              <a:rPr lang="cs-CZ" dirty="0" smtClean="0">
                <a:solidFill>
                  <a:srgbClr val="FF0000"/>
                </a:solidFill>
              </a:rPr>
              <a:t>MAP/KAP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Auly, amfiteátry, sportoviště, jídelny a kuchyně (mimo předškolního vzdělávání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Ředitelny</a:t>
            </a:r>
            <a:r>
              <a:rPr lang="cs-CZ" dirty="0" smtClean="0"/>
              <a:t>, sborovny ZŠ,SŠ/VOŠ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68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72589"/>
            <a:ext cx="10515600" cy="718099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Program semináře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informace o výzvě</a:t>
            </a:r>
          </a:p>
          <a:p>
            <a:r>
              <a:rPr lang="cs-CZ" dirty="0" smtClean="0"/>
              <a:t>Popis podporovaných aktivit</a:t>
            </a:r>
          </a:p>
          <a:p>
            <a:r>
              <a:rPr lang="cs-CZ" dirty="0" smtClean="0"/>
              <a:t>Způsob hodnocení integrovaných projektů v rámci CLLD</a:t>
            </a:r>
          </a:p>
          <a:p>
            <a:r>
              <a:rPr lang="cs-CZ" dirty="0" smtClean="0"/>
              <a:t>Základní informace k systému pro předkládání žádosti IS KP14+</a:t>
            </a:r>
            <a:endParaRPr lang="cs-CZ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82" y="35712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cs-CZ" sz="4200" b="1" dirty="0" smtClean="0"/>
              <a:t>Povinné přílohy</a:t>
            </a:r>
            <a:endParaRPr lang="cs-CZ" sz="4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4774" y="931818"/>
            <a:ext cx="11009026" cy="533890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dirty="0"/>
              <a:t>1 Plná moc</a:t>
            </a:r>
          </a:p>
          <a:p>
            <a:pPr marL="0" indent="0">
              <a:buNone/>
            </a:pPr>
            <a:r>
              <a:rPr lang="cs-CZ" sz="5600" dirty="0"/>
              <a:t>2 Zadávací a výběrová řízení</a:t>
            </a:r>
          </a:p>
          <a:p>
            <a:pPr marL="0" indent="0">
              <a:buNone/>
            </a:pPr>
            <a:r>
              <a:rPr lang="cs-CZ" sz="5600" dirty="0"/>
              <a:t>3 Doklady o právní subjektivitě</a:t>
            </a:r>
          </a:p>
          <a:p>
            <a:pPr marL="0" indent="0">
              <a:buNone/>
            </a:pPr>
            <a:r>
              <a:rPr lang="cs-CZ" sz="5600" dirty="0"/>
              <a:t>4 Výpis z rejstříku trestů – příloha zrušena</a:t>
            </a:r>
          </a:p>
          <a:p>
            <a:pPr marL="0" indent="0">
              <a:buNone/>
            </a:pPr>
            <a:r>
              <a:rPr lang="cs-CZ" sz="5600" dirty="0"/>
              <a:t>5 Studie proveditelnosti</a:t>
            </a:r>
          </a:p>
          <a:p>
            <a:pPr marL="0" indent="0">
              <a:buNone/>
            </a:pPr>
            <a:r>
              <a:rPr lang="cs-CZ" sz="5600" dirty="0" smtClean="0"/>
              <a:t>6 Doklad </a:t>
            </a:r>
            <a:r>
              <a:rPr lang="cs-CZ" sz="5600" dirty="0"/>
              <a:t>o prokázání právních vztahů k majetku, který </a:t>
            </a:r>
            <a:r>
              <a:rPr lang="cs-CZ" sz="5600" dirty="0" smtClean="0"/>
              <a:t>je předmětem </a:t>
            </a:r>
            <a:r>
              <a:rPr lang="cs-CZ" sz="5600" dirty="0"/>
              <a:t>projektu</a:t>
            </a:r>
          </a:p>
          <a:p>
            <a:pPr marL="0" indent="0">
              <a:buNone/>
            </a:pPr>
            <a:r>
              <a:rPr lang="cs-CZ" sz="5600" dirty="0" smtClean="0"/>
              <a:t>7 Územní </a:t>
            </a:r>
            <a:r>
              <a:rPr lang="cs-CZ" sz="5600" dirty="0"/>
              <a:t>rozhodnutí nebo územní souhlas </a:t>
            </a:r>
            <a:r>
              <a:rPr lang="cs-CZ" sz="5600" dirty="0" smtClean="0"/>
              <a:t>nebo veřejnoprávní </a:t>
            </a:r>
            <a:r>
              <a:rPr lang="cs-CZ" sz="5600" dirty="0"/>
              <a:t>smlouva nahrazující územní řízení</a:t>
            </a:r>
          </a:p>
          <a:p>
            <a:pPr marL="0" indent="0">
              <a:buNone/>
            </a:pPr>
            <a:r>
              <a:rPr lang="cs-CZ" sz="5600" dirty="0" smtClean="0"/>
              <a:t>8 Žádost </a:t>
            </a:r>
            <a:r>
              <a:rPr lang="cs-CZ" sz="5600" dirty="0"/>
              <a:t>o stavební povolení nebo ohlášení, </a:t>
            </a:r>
            <a:r>
              <a:rPr lang="cs-CZ" sz="5600" dirty="0" smtClean="0"/>
              <a:t>případně stavební </a:t>
            </a:r>
            <a:r>
              <a:rPr lang="cs-CZ" sz="5600" dirty="0"/>
              <a:t>povolení nebo souhlas s provedením </a:t>
            </a:r>
            <a:r>
              <a:rPr lang="cs-CZ" sz="5600" dirty="0" smtClean="0"/>
              <a:t>ohlášeného stavebního </a:t>
            </a:r>
            <a:r>
              <a:rPr lang="cs-CZ" sz="5600" dirty="0"/>
              <a:t>záměru nebo veřejnoprávní </a:t>
            </a:r>
            <a:r>
              <a:rPr lang="cs-CZ" sz="5600" dirty="0" smtClean="0"/>
              <a:t>smlouva nahrazující </a:t>
            </a:r>
            <a:r>
              <a:rPr lang="cs-CZ" sz="5600" dirty="0"/>
              <a:t>stavební povolení</a:t>
            </a:r>
          </a:p>
          <a:p>
            <a:pPr marL="0" indent="0">
              <a:buNone/>
            </a:pPr>
            <a:r>
              <a:rPr lang="cs-CZ" sz="5600" dirty="0" smtClean="0"/>
              <a:t>9 Projektová </a:t>
            </a:r>
            <a:r>
              <a:rPr lang="cs-CZ" sz="5600" dirty="0"/>
              <a:t>dokumentace pro vydání stavebního </a:t>
            </a:r>
            <a:r>
              <a:rPr lang="cs-CZ" sz="5600" dirty="0" smtClean="0"/>
              <a:t>povolení nebo </a:t>
            </a:r>
            <a:r>
              <a:rPr lang="cs-CZ" sz="5600" dirty="0"/>
              <a:t>pro ohlášení stavby</a:t>
            </a:r>
          </a:p>
          <a:p>
            <a:pPr marL="0" indent="0">
              <a:buNone/>
            </a:pPr>
            <a:r>
              <a:rPr lang="cs-CZ" sz="5600" dirty="0"/>
              <a:t>10 Položkový rozpočet stavby</a:t>
            </a:r>
          </a:p>
          <a:p>
            <a:pPr marL="0" indent="0">
              <a:buNone/>
            </a:pPr>
            <a:r>
              <a:rPr lang="cs-CZ" sz="5600" dirty="0"/>
              <a:t>11 Výpočet čistých jiných peněžních příjmů – příloha zrušena</a:t>
            </a:r>
          </a:p>
          <a:p>
            <a:pPr marL="0" indent="0">
              <a:buNone/>
            </a:pPr>
            <a:r>
              <a:rPr lang="cs-CZ" sz="5600" dirty="0"/>
              <a:t>12 Čestné prohlášení o skutečném </a:t>
            </a:r>
            <a:r>
              <a:rPr lang="cs-CZ" sz="5600" dirty="0" smtClean="0"/>
              <a:t>majiteli</a:t>
            </a:r>
          </a:p>
          <a:p>
            <a:pPr marL="0" indent="0">
              <a:buNone/>
            </a:pPr>
            <a:r>
              <a:rPr lang="cs-CZ" sz="5600" b="1" dirty="0" smtClean="0"/>
              <a:t>Aktivita Infrastruktura pro předškolní vzdělávání</a:t>
            </a:r>
            <a:endParaRPr lang="cs-CZ" sz="5600" b="1" dirty="0"/>
          </a:p>
          <a:p>
            <a:pPr marL="0" indent="0">
              <a:buNone/>
            </a:pPr>
            <a:r>
              <a:rPr lang="cs-CZ" sz="5600" dirty="0"/>
              <a:t>13 Výpis z Rejstříku škol a školských zařízení</a:t>
            </a:r>
          </a:p>
          <a:p>
            <a:pPr marL="0" indent="0">
              <a:buNone/>
            </a:pPr>
            <a:r>
              <a:rPr lang="cs-CZ" sz="5600" dirty="0"/>
              <a:t>14 Stanovisko krajské hygienické stanice ke kapacitě školy</a:t>
            </a:r>
          </a:p>
          <a:p>
            <a:pPr marL="0" indent="0">
              <a:buNone/>
            </a:pPr>
            <a:r>
              <a:rPr lang="cs-CZ" sz="5600" b="1" dirty="0" smtClean="0"/>
              <a:t>Aktivita Infrastruktura základních škol</a:t>
            </a:r>
            <a:endParaRPr lang="cs-CZ" sz="5600" b="1" dirty="0"/>
          </a:p>
          <a:p>
            <a:pPr marL="0" indent="0">
              <a:buNone/>
            </a:pPr>
            <a:r>
              <a:rPr lang="cs-CZ" sz="5600" dirty="0" smtClean="0"/>
              <a:t>13 Výpis </a:t>
            </a:r>
            <a:r>
              <a:rPr lang="cs-CZ" sz="5600" dirty="0"/>
              <a:t>z Rejstříku škol a školských </a:t>
            </a:r>
            <a:r>
              <a:rPr lang="cs-CZ" sz="5600" dirty="0" smtClean="0"/>
              <a:t>zařízení</a:t>
            </a:r>
          </a:p>
          <a:p>
            <a:pPr marL="0" indent="0">
              <a:buNone/>
            </a:pPr>
            <a:r>
              <a:rPr lang="cs-CZ" sz="5600" b="1" dirty="0" smtClean="0"/>
              <a:t>Přílohy stanovené MAS</a:t>
            </a:r>
            <a:endParaRPr lang="cs-CZ" sz="5600" b="1" dirty="0"/>
          </a:p>
          <a:p>
            <a:pPr marL="0" indent="0">
              <a:buNone/>
            </a:pPr>
            <a:r>
              <a:rPr lang="cs-CZ" sz="5600" dirty="0"/>
              <a:t>15 Čestné prohlášení o principu technické připravenost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70727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47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818579"/>
              </p:ext>
            </p:extLst>
          </p:nvPr>
        </p:nvGraphicFramePr>
        <p:xfrm>
          <a:off x="838200" y="1496291"/>
          <a:ext cx="1027591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404">
                  <a:extLst>
                    <a:ext uri="{9D8B030D-6E8A-4147-A177-3AD203B41FA5}">
                      <a16:colId xmlns:a16="http://schemas.microsoft.com/office/drawing/2014/main" val="397276338"/>
                    </a:ext>
                  </a:extLst>
                </a:gridCol>
                <a:gridCol w="4738254">
                  <a:extLst>
                    <a:ext uri="{9D8B030D-6E8A-4147-A177-3AD203B41FA5}">
                      <a16:colId xmlns:a16="http://schemas.microsoft.com/office/drawing/2014/main" val="3465268981"/>
                    </a:ext>
                  </a:extLst>
                </a:gridCol>
                <a:gridCol w="2585258">
                  <a:extLst>
                    <a:ext uri="{9D8B030D-6E8A-4147-A177-3AD203B41FA5}">
                      <a16:colId xmlns:a16="http://schemas.microsoft.com/office/drawing/2014/main" val="1438300316"/>
                    </a:ext>
                  </a:extLst>
                </a:gridCol>
              </a:tblGrid>
              <a:tr h="613410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Společné pro všechny aktivity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032118"/>
                  </a:ext>
                </a:extLst>
              </a:tr>
              <a:tr h="648393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Kód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Název indikátoru 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</a:t>
                      </a:r>
                    </a:p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indikátoru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608614"/>
                  </a:ext>
                </a:extLst>
              </a:tr>
              <a:tr h="315884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5 00 00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podpořených vzdělávacích zařízení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424951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5 00 01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Kapacita podporovaných zařízení péče o děti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nebo vzdělávacích zařízení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480006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Aktivita Infrastruktura pro předškolní vzdělávání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428528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5 01 20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osob využívajících zařízení péče o děti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64863"/>
                  </a:ext>
                </a:extLst>
              </a:tr>
            </a:tbl>
          </a:graphicData>
        </a:graphic>
      </p:graphicFrame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37" y="6075362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38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Žádost o podporu se podává elektronicky v MS2014+ prostřednictvím formuláře, který je k dispozici na webových stránkách https://mseu.mssf.cz. 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646" y="1825625"/>
            <a:ext cx="10814154" cy="4351338"/>
          </a:xfrm>
        </p:spPr>
        <p:txBody>
          <a:bodyPr/>
          <a:lstStyle/>
          <a:p>
            <a:pPr>
              <a:buFont typeface="Times New Roman" panose="02020603050405020304" pitchFamily="18" charset="0"/>
              <a:buAutoNum type="alphaLcParenR"/>
            </a:pPr>
            <a:r>
              <a:rPr lang="cs-CZ" altLang="cs-CZ" sz="1800" dirty="0" smtClean="0">
                <a:solidFill>
                  <a:schemeClr val="tx1"/>
                </a:solidFill>
              </a:rPr>
              <a:t>založit si </a:t>
            </a:r>
            <a:r>
              <a:rPr lang="cs-CZ" altLang="cs-CZ" sz="1800" b="1" dirty="0" smtClean="0">
                <a:solidFill>
                  <a:schemeClr val="tx1"/>
                </a:solidFill>
              </a:rPr>
              <a:t>přístup do MS 2014+ </a:t>
            </a:r>
            <a:r>
              <a:rPr lang="cs-CZ" altLang="cs-CZ" sz="1800" dirty="0" smtClean="0">
                <a:solidFill>
                  <a:schemeClr val="tx1"/>
                </a:solidFill>
              </a:rPr>
              <a:t>– pracovník MAS s tímto procesem žadateli pomůže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800" dirty="0" smtClean="0">
                <a:solidFill>
                  <a:schemeClr val="tx1"/>
                </a:solidFill>
              </a:rPr>
              <a:t>provést registraci uživatele v MS 2014+,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800" dirty="0" smtClean="0">
                <a:solidFill>
                  <a:schemeClr val="tx1"/>
                </a:solidFill>
              </a:rPr>
              <a:t>pro práci v MS2014+ nutno používat internetový prohlížeč </a:t>
            </a:r>
            <a:r>
              <a:rPr lang="cs-CZ" altLang="cs-CZ" sz="1800" b="1" dirty="0" smtClean="0">
                <a:solidFill>
                  <a:schemeClr val="tx1"/>
                </a:solidFill>
              </a:rPr>
              <a:t>Internet Explorer</a:t>
            </a:r>
            <a:r>
              <a:rPr lang="cs-CZ" altLang="cs-CZ" sz="1800" dirty="0" smtClean="0">
                <a:solidFill>
                  <a:schemeClr val="tx1"/>
                </a:solidFill>
              </a:rPr>
              <a:t>  či </a:t>
            </a:r>
            <a:r>
              <a:rPr lang="cs-CZ" altLang="cs-CZ" sz="1800" b="1" dirty="0" smtClean="0">
                <a:solidFill>
                  <a:schemeClr val="tx1"/>
                </a:solidFill>
              </a:rPr>
              <a:t>Mozilla Firefox ESR, NE Google Chrom!</a:t>
            </a:r>
          </a:p>
          <a:p>
            <a:pPr>
              <a:buFont typeface="Times New Roman" panose="02020603050405020304" pitchFamily="18" charset="0"/>
              <a:buAutoNum type="alphaLcParenR"/>
            </a:pPr>
            <a:r>
              <a:rPr lang="cs-CZ" altLang="cs-CZ" sz="1800" dirty="0" smtClean="0">
                <a:solidFill>
                  <a:schemeClr val="tx1"/>
                </a:solidFill>
              </a:rPr>
              <a:t>žadatel musí </a:t>
            </a:r>
            <a:r>
              <a:rPr lang="cs-CZ" altLang="cs-CZ" sz="1800" b="1" dirty="0" smtClean="0">
                <a:solidFill>
                  <a:schemeClr val="tx1"/>
                </a:solidFill>
              </a:rPr>
              <a:t>mít vlastní elektronický podpis</a:t>
            </a:r>
            <a:endParaRPr lang="cs-CZ" altLang="cs-CZ" sz="18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800" dirty="0" smtClean="0">
                <a:solidFill>
                  <a:schemeClr val="tx1"/>
                </a:solidFill>
              </a:rPr>
              <a:t>elektronický podpis získáte u České pošty,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800" dirty="0" smtClean="0">
                <a:solidFill>
                  <a:schemeClr val="tx1"/>
                </a:solidFill>
              </a:rPr>
              <a:t>na stránkách </a:t>
            </a:r>
            <a:r>
              <a:rPr lang="cs-CZ" altLang="cs-CZ" sz="1800" u="sng" dirty="0" smtClean="0">
                <a:solidFill>
                  <a:schemeClr val="tx1"/>
                </a:solidFill>
              </a:rPr>
              <a:t>www.postsignum.cz</a:t>
            </a:r>
            <a:r>
              <a:rPr lang="cs-CZ" altLang="cs-CZ" sz="1800" dirty="0" smtClean="0">
                <a:solidFill>
                  <a:schemeClr val="tx1"/>
                </a:solidFill>
              </a:rPr>
              <a:t> vygenerujete žádost o certifikát: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altLang="cs-CZ" sz="1800" dirty="0" smtClean="0">
                <a:solidFill>
                  <a:schemeClr val="tx1"/>
                </a:solidFill>
              </a:rPr>
              <a:t>stáhnete si program signum – ten vám následně vygeneruje identifikační číslo,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altLang="cs-CZ" sz="1800" dirty="0" smtClean="0">
                <a:solidFill>
                  <a:schemeClr val="tx1"/>
                </a:solidFill>
              </a:rPr>
              <a:t>vyplníte smlouvu a její přílohy, do kterých vepíšete identifikační číslo,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altLang="cs-CZ" sz="1800" dirty="0" smtClean="0">
                <a:solidFill>
                  <a:schemeClr val="tx1"/>
                </a:solidFill>
              </a:rPr>
              <a:t>následně zajdete na Českou poštu se kterou podepíšete smlouvu,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altLang="cs-CZ" sz="1800" dirty="0" smtClean="0">
                <a:solidFill>
                  <a:schemeClr val="tx1"/>
                </a:solidFill>
              </a:rPr>
              <a:t>po podpisu obdržíte fakturu, po jejím zaplacení vám přijde do emailu elektronický podpis, dále pokračujete dle postupu o aktivaci v emailu,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altLang="cs-CZ" sz="1800" dirty="0" smtClean="0">
                <a:solidFill>
                  <a:schemeClr val="tx1"/>
                </a:solidFill>
              </a:rPr>
              <a:t>v rámci aktivace nastavíte heslo – nutno si ho </a:t>
            </a:r>
            <a:r>
              <a:rPr lang="cs-CZ" altLang="cs-CZ" sz="1800" b="1" dirty="0" smtClean="0">
                <a:solidFill>
                  <a:schemeClr val="tx1"/>
                </a:solidFill>
              </a:rPr>
              <a:t>pamatovat, zapsat!</a:t>
            </a:r>
          </a:p>
          <a:p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37" y="6176963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460" y="23018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89745" y="645943"/>
            <a:ext cx="96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Registrace a přihlášení </a:t>
            </a:r>
            <a:r>
              <a:rPr lang="cs-CZ" sz="2400" b="1" dirty="0"/>
              <a:t>do ISKP14+ na adrese https://mseu.mssf.cz/ 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539646" y="1546909"/>
            <a:ext cx="10574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 případě, že nejste zaregistrováni </a:t>
            </a:r>
            <a:r>
              <a:rPr lang="cs-CZ" dirty="0"/>
              <a:t>v systému, je nutné se zaregistrovat (zeleně </a:t>
            </a:r>
            <a:r>
              <a:rPr lang="cs-CZ" dirty="0" smtClean="0"/>
              <a:t>označené) a následně se přihlásit</a:t>
            </a:r>
          </a:p>
          <a:p>
            <a:r>
              <a:rPr lang="cs-CZ" dirty="0" smtClean="0"/>
              <a:t>V případě, že jste v systému zaregistrování, můžete se do systému přihlásit (červeně označené)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16" y="503090"/>
            <a:ext cx="1708732" cy="34145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34" y="2470240"/>
            <a:ext cx="10638022" cy="4020501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 flipH="1">
            <a:off x="10867870" y="4092315"/>
            <a:ext cx="914399" cy="1499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10807910" y="4724400"/>
            <a:ext cx="914399" cy="149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80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Krok č. 2: Kliknutí na tlačítko ŽADATEL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376" y="230188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29194" y="1248879"/>
            <a:ext cx="9608695" cy="4946975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H="1">
            <a:off x="2278507" y="2221043"/>
            <a:ext cx="914399" cy="149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8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Krok č. 3: Kliknutí na tlačítko NOVÁ ŽÁDOST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68" y="194396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49" y="6195854"/>
            <a:ext cx="3024447" cy="482138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49311" y="1825625"/>
            <a:ext cx="9743607" cy="4351338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H="1">
            <a:off x="3747543" y="2655758"/>
            <a:ext cx="914399" cy="149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Krok č. 4: Výběr programu 06 – Integrovaný regionální operační program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05" y="194396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9627" y="1690688"/>
            <a:ext cx="10784173" cy="4351338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H="1">
            <a:off x="5306520" y="3866357"/>
            <a:ext cx="914399" cy="149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6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Krok č. 5: Výběr výzvy ŘO </a:t>
            </a:r>
            <a:r>
              <a:rPr lang="cs-CZ" sz="3200" b="1" dirty="0" smtClean="0"/>
              <a:t>IROP</a:t>
            </a:r>
            <a:br>
              <a:rPr lang="cs-CZ" sz="3200" b="1" dirty="0" smtClean="0"/>
            </a:br>
            <a:r>
              <a:rPr lang="cs-CZ" sz="3200" b="1" dirty="0" smtClean="0"/>
              <a:t> klikněte na výzvu č. 68 – individuální projekt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55" y="107747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74361" y="1510677"/>
            <a:ext cx="9953469" cy="4549890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 flipH="1">
            <a:off x="6355831" y="4450973"/>
            <a:ext cx="914399" cy="149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7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Krok č. 6: Navázání na podvýzvu </a:t>
            </a:r>
            <a:r>
              <a:rPr lang="pt-BR" b="1" dirty="0" smtClean="0"/>
              <a:t>MAS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47" y="126928"/>
            <a:ext cx="1708732" cy="341457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540812"/>
            <a:ext cx="9863528" cy="4871088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H="1">
            <a:off x="2428408" y="4570895"/>
            <a:ext cx="914399" cy="149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9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Krok č. 7: Výběr podvýzvy MAS z rolovacího menu </a:t>
            </a:r>
            <a:r>
              <a:rPr lang="cs-CZ" b="1" dirty="0" smtClean="0"/>
              <a:t>014/06_16_075/CLLD_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392295" cy="41595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081" y="23668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informace o výzvě</a:t>
            </a:r>
          </a:p>
        </p:txBody>
      </p:sp>
      <p:sp>
        <p:nvSpPr>
          <p:cNvPr id="4" name="Zástupný symbol pro obsah 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Výzva č. </a:t>
            </a:r>
            <a:r>
              <a:rPr lang="cs-CZ" dirty="0" smtClean="0"/>
              <a:t>15  - </a:t>
            </a:r>
            <a:r>
              <a:rPr lang="cs-CZ" b="1" dirty="0" smtClean="0"/>
              <a:t>MAS Chrudimsko – IROP Rozvoj infrastruktury pro kvalitní vzdělávání všech věkových skupin</a:t>
            </a:r>
          </a:p>
          <a:p>
            <a:pPr lvl="0"/>
            <a:r>
              <a:rPr lang="cs-CZ" dirty="0" smtClean="0"/>
              <a:t>Celková částka dotace z Evropského fondu pro regionální rozvoj pro výzvu: </a:t>
            </a:r>
          </a:p>
          <a:p>
            <a:pPr marL="0" lv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</a:t>
            </a:r>
            <a:r>
              <a:rPr lang="cs-CZ" b="1" dirty="0"/>
              <a:t>4 239 886,720 Kč </a:t>
            </a:r>
            <a:r>
              <a:rPr lang="cs-CZ" b="1" dirty="0" smtClean="0"/>
              <a:t>Kč</a:t>
            </a:r>
          </a:p>
          <a:p>
            <a:r>
              <a:rPr lang="pl-PL" dirty="0" smtClean="0"/>
              <a:t>Maximální </a:t>
            </a:r>
            <a:r>
              <a:rPr lang="pl-PL" dirty="0"/>
              <a:t>výše CZV na projekt </a:t>
            </a:r>
            <a:r>
              <a:rPr lang="pl-PL" dirty="0" smtClean="0"/>
              <a:t>–</a:t>
            </a:r>
            <a:r>
              <a:rPr lang="pl-PL" b="1" dirty="0" smtClean="0"/>
              <a:t> </a:t>
            </a:r>
            <a:r>
              <a:rPr lang="pl-PL" b="1" dirty="0"/>
              <a:t>4 239 886,720 KčKč</a:t>
            </a:r>
            <a:endParaRPr lang="pl-PL" b="1" dirty="0" smtClean="0"/>
          </a:p>
          <a:p>
            <a:r>
              <a:rPr lang="pl-PL" dirty="0" smtClean="0"/>
              <a:t>Minimální výše CZV na projekt – </a:t>
            </a:r>
            <a:r>
              <a:rPr lang="pl-PL" b="1" dirty="0" smtClean="0"/>
              <a:t>50 000 Kč</a:t>
            </a:r>
            <a:endParaRPr lang="cs-CZ" b="1" dirty="0"/>
          </a:p>
          <a:p>
            <a:pPr lvl="0"/>
            <a:r>
              <a:rPr lang="cs-CZ" dirty="0" smtClean="0"/>
              <a:t>Dotace z EFRR: 95 % způsobilých výdajů, příjemce 5 %</a:t>
            </a:r>
          </a:p>
          <a:p>
            <a:pPr lvl="0"/>
            <a:r>
              <a:rPr lang="cs-CZ" dirty="0" smtClean="0"/>
              <a:t>Forma financování: ex-post (blíže v Obecných pravidlech)</a:t>
            </a:r>
          </a:p>
          <a:p>
            <a:pPr lvl="0"/>
            <a:r>
              <a:rPr lang="cs-CZ" dirty="0" smtClean="0"/>
              <a:t>Vyhlášení výzvy MAS: 29. 05. 20202</a:t>
            </a:r>
          </a:p>
          <a:p>
            <a:pPr lvl="0"/>
            <a:r>
              <a:rPr lang="cs-CZ" dirty="0" smtClean="0"/>
              <a:t>Uzavření výzvy MAS: 16. 09. 2020</a:t>
            </a:r>
          </a:p>
          <a:p>
            <a:pPr lvl="0"/>
            <a:endParaRPr lang="cs-CZ" dirty="0" smtClean="0"/>
          </a:p>
          <a:p>
            <a:pPr lvl="0"/>
            <a:endParaRPr lang="cs-CZ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60" y="6176963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82" y="35712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862" y="365125"/>
            <a:ext cx="9797542" cy="132556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Krok č. 8: Navázání na podvýzvu </a:t>
            </a:r>
            <a:r>
              <a:rPr lang="pt-BR" b="1" dirty="0" smtClean="0"/>
              <a:t>MAS</a:t>
            </a:r>
            <a:r>
              <a:rPr lang="cs-CZ" b="1" dirty="0" smtClean="0"/>
              <a:t> </a:t>
            </a:r>
            <a:r>
              <a:rPr lang="cs-CZ" b="1" dirty="0"/>
              <a:t>Chrudimsko - </a:t>
            </a:r>
            <a:r>
              <a:rPr lang="cs-CZ" sz="2200" b="1" dirty="0">
                <a:solidFill>
                  <a:srgbClr val="C00000"/>
                </a:solidFill>
              </a:rPr>
              <a:t>15.výzva MAS Chrudimsko-IROP-Rozvoj infrastruktury pro kvalitní vzdělávání všech věkových skupin</a:t>
            </a:r>
            <a:endParaRPr lang="cs-CZ" sz="2200" dirty="0">
              <a:solidFill>
                <a:srgbClr val="C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30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459455" y="6237277"/>
            <a:ext cx="309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Vybrat výzvu MAS Chrudimsko</a:t>
            </a:r>
            <a:endParaRPr lang="cs-CZ" b="1" dirty="0"/>
          </a:p>
        </p:txBody>
      </p:sp>
      <p:sp>
        <p:nvSpPr>
          <p:cNvPr id="10" name="Šipka doleva 9"/>
          <p:cNvSpPr/>
          <p:nvPr/>
        </p:nvSpPr>
        <p:spPr>
          <a:xfrm>
            <a:off x="7019109" y="4336869"/>
            <a:ext cx="740228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690687"/>
            <a:ext cx="9939728" cy="4486275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 flipH="1">
            <a:off x="8420794" y="3686475"/>
            <a:ext cx="914399" cy="149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5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b="1" dirty="0"/>
              <a:t>Krok č. 9: Kontrola </a:t>
            </a:r>
            <a:r>
              <a:rPr lang="cs-CZ" sz="3100" b="1" dirty="0" err="1"/>
              <a:t>podvýzvy</a:t>
            </a:r>
            <a:r>
              <a:rPr lang="cs-CZ" sz="3100" b="1" dirty="0"/>
              <a:t> MAS </a:t>
            </a:r>
            <a:r>
              <a:rPr lang="cs-CZ" sz="3100" b="1" dirty="0" smtClean="0"/>
              <a:t>Chrudimsko a potvrzení </a:t>
            </a:r>
            <a:r>
              <a:rPr lang="cs-CZ" sz="3100" b="1" dirty="0"/>
              <a:t>výběru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72188"/>
            <a:ext cx="10515600" cy="4343995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 flipH="1">
            <a:off x="7696201" y="4346043"/>
            <a:ext cx="914399" cy="149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6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 smtClean="0"/>
              <a:t>Vyplnění záložek v ISKP 14+: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Identifikace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Umístění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Cílová skupina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Subjekty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Financování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Čestná prohlášení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Klíčové aktivity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Dokumenty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Podpis žádosti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63402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777" y="100685"/>
            <a:ext cx="10515600" cy="1325563"/>
          </a:xfrm>
        </p:spPr>
        <p:txBody>
          <a:bodyPr/>
          <a:lstStyle/>
          <a:p>
            <a:r>
              <a:rPr lang="cs-CZ" b="1" dirty="0" smtClean="0"/>
              <a:t>Postup hodnocení žádostí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1549862" y="1426248"/>
          <a:ext cx="812799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63346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832632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58385284"/>
                    </a:ext>
                  </a:extLst>
                </a:gridCol>
              </a:tblGrid>
              <a:tr h="302576">
                <a:tc>
                  <a:txBody>
                    <a:bodyPr/>
                    <a:lstStyle/>
                    <a:p>
                      <a:r>
                        <a:rPr lang="cs-CZ" dirty="0" smtClean="0"/>
                        <a:t>Fáze 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Orgán MAS/Žadatel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Lhůta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79458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přijatelnosti a formálních</a:t>
                      </a:r>
                      <a:r>
                        <a:rPr lang="cs-CZ" baseline="0" dirty="0" smtClean="0"/>
                        <a:t> náležitostí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Kancelář MAS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25 pracovních </a:t>
                      </a:r>
                      <a:r>
                        <a:rPr lang="cs-CZ" dirty="0" smtClean="0"/>
                        <a:t>dnů od ukončení příjmu žádostí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089087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Věcné 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Výběrová komise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30 pracovních </a:t>
                      </a:r>
                      <a:r>
                        <a:rPr lang="cs-CZ" dirty="0" smtClean="0"/>
                        <a:t>dnů od ukončení KPFN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135392"/>
                  </a:ext>
                </a:extLst>
              </a:tr>
              <a:tr h="746077">
                <a:tc>
                  <a:txBody>
                    <a:bodyPr/>
                    <a:lstStyle/>
                    <a:p>
                      <a:r>
                        <a:rPr lang="cs-CZ" dirty="0" smtClean="0"/>
                        <a:t>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Představenstvo MAS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20 pracovních </a:t>
                      </a:r>
                      <a:r>
                        <a:rPr lang="cs-CZ" dirty="0" smtClean="0"/>
                        <a:t>dnů od ukončení věcného hodnocení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403487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Žádost o přezkum negativního výsledku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Žadatel prostřednictvím ISKP 14+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</a:t>
                      </a:r>
                      <a:r>
                        <a:rPr lang="cs-CZ" baseline="0" dirty="0" smtClean="0"/>
                        <a:t> 15 kalendářních dnů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659105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Závěrečné ověření způsobilosti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Centrum pro regionální rozvoj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Dle administrativních kapacit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949958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Vydání právního aktu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Řídící orgán IROP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Dle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administrativních kapacit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60519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Další kroky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Závěrečné ověření způsobilosti Centrem pro regionální rozvoj – kritéria hodnocení jsou obsažena ve Specifických pravidlech</a:t>
            </a:r>
          </a:p>
          <a:p>
            <a:r>
              <a:rPr lang="cs-CZ" dirty="0" smtClean="0"/>
              <a:t>Vydání právního aktu</a:t>
            </a:r>
          </a:p>
          <a:p>
            <a:r>
              <a:rPr lang="cs-CZ" dirty="0" smtClean="0"/>
              <a:t>Realizace projektu</a:t>
            </a:r>
          </a:p>
          <a:p>
            <a:r>
              <a:rPr lang="cs-CZ" dirty="0" smtClean="0"/>
              <a:t>Monitoring projektu – Zprávy o realizaci projektu, Zprávy o udržitelnosti projektu dle obecných pravidel IROP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34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Důležité odkazy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Text výzvy je dostupný zde</a:t>
            </a:r>
            <a:r>
              <a:rPr lang="cs-CZ" dirty="0"/>
              <a:t>: 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http://www.maschrudimsko.cz/15-vyzva-v-ramci-irop-rozvoj-infrastruktury-pro-kvalitni-vzdelavani-vsech-vekovych-skupin</a:t>
            </a:r>
            <a:endParaRPr lang="cs-CZ" dirty="0" smtClean="0"/>
          </a:p>
          <a:p>
            <a:r>
              <a:rPr lang="cs-CZ" dirty="0" smtClean="0"/>
              <a:t>ISKP </a:t>
            </a:r>
            <a:r>
              <a:rPr lang="cs-CZ" dirty="0"/>
              <a:t>14+: </a:t>
            </a:r>
            <a:r>
              <a:rPr lang="cs-CZ" sz="2400" dirty="0">
                <a:hlinkClick r:id="rId3"/>
              </a:rPr>
              <a:t>https://mseu.mssf.cz/</a:t>
            </a:r>
            <a:endParaRPr lang="cs-CZ" sz="2400" dirty="0"/>
          </a:p>
          <a:p>
            <a:r>
              <a:rPr lang="cs-CZ" dirty="0" smtClean="0"/>
              <a:t>Obecná pravidla pro žadatele a příjemce IROP:</a:t>
            </a:r>
          </a:p>
          <a:p>
            <a:pPr marL="457200" lvl="1" indent="0">
              <a:buNone/>
            </a:pPr>
            <a:r>
              <a:rPr lang="cs-CZ" dirty="0">
                <a:hlinkClick r:id="rId4"/>
              </a:rPr>
              <a:t>https://irop.mmr.cz/getmedia/aa46a530-ad02-4714-924d-ed7fdf27a7ca/Obecna-pravidla-IROP_vydani-1-13_cistopis.pdf.aspx?ext=.</a:t>
            </a:r>
            <a:r>
              <a:rPr lang="cs-CZ" dirty="0" smtClean="0">
                <a:hlinkClick r:id="rId4"/>
              </a:rPr>
              <a:t>pdf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Specifická </a:t>
            </a:r>
            <a:r>
              <a:rPr lang="cs-CZ" dirty="0"/>
              <a:t>pravidla pro žadatele a příjemce v rámci výzvy č. </a:t>
            </a:r>
            <a:r>
              <a:rPr lang="cs-CZ" dirty="0" smtClean="0"/>
              <a:t>68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https://irop.mmr.cz/getmedia/13fce68f-3671-4d23-885c-3c974c4bb4df/Specificka-pravidla_2-4_CLLD_1-3.pdf.aspx?ext=.</a:t>
            </a:r>
            <a:r>
              <a:rPr lang="cs-CZ" dirty="0" smtClean="0"/>
              <a:t>pdf</a:t>
            </a:r>
          </a:p>
          <a:p>
            <a:pPr marL="457200" lvl="1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827" y="493233"/>
            <a:ext cx="6295172" cy="125796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972589" y="1122218"/>
            <a:ext cx="81714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/>
              <a:t>Kontakty</a:t>
            </a:r>
          </a:p>
          <a:p>
            <a:r>
              <a:rPr lang="cs-CZ" dirty="0" err="1"/>
              <a:t>Resselovo</a:t>
            </a:r>
            <a:r>
              <a:rPr lang="cs-CZ" dirty="0"/>
              <a:t> náměstí 77</a:t>
            </a:r>
          </a:p>
          <a:p>
            <a:r>
              <a:rPr lang="cs-CZ" dirty="0" smtClean="0"/>
              <a:t>537 </a:t>
            </a:r>
            <a:r>
              <a:rPr lang="cs-CZ" dirty="0"/>
              <a:t>01 Chrudim</a:t>
            </a:r>
          </a:p>
          <a:p>
            <a:endParaRPr lang="cs-CZ" dirty="0" smtClean="0"/>
          </a:p>
          <a:p>
            <a:r>
              <a:rPr lang="cs-CZ" dirty="0" smtClean="0"/>
              <a:t>Ing. Michaela Lutrová</a:t>
            </a:r>
            <a:endParaRPr lang="cs-CZ" dirty="0"/>
          </a:p>
          <a:p>
            <a:r>
              <a:rPr lang="cs-CZ" dirty="0">
                <a:hlinkClick r:id="rId3"/>
              </a:rPr>
              <a:t>m</a:t>
            </a:r>
            <a:r>
              <a:rPr lang="cs-CZ" dirty="0" smtClean="0">
                <a:hlinkClick r:id="rId3"/>
              </a:rPr>
              <a:t>ichaela.lutrova@maschrudimsko.cz</a:t>
            </a:r>
            <a:endParaRPr lang="cs-CZ" dirty="0"/>
          </a:p>
          <a:p>
            <a:r>
              <a:rPr lang="cs-CZ" dirty="0" smtClean="0"/>
              <a:t>+420 605 970 057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Bc. Jana Pavlišová  </a:t>
            </a:r>
          </a:p>
          <a:p>
            <a:r>
              <a:rPr lang="cs-CZ" dirty="0" smtClean="0">
                <a:hlinkClick r:id="rId4"/>
              </a:rPr>
              <a:t>jana.pavlisova@maschrudimsko.cz</a:t>
            </a:r>
            <a:endParaRPr lang="cs-CZ" dirty="0"/>
          </a:p>
          <a:p>
            <a:r>
              <a:rPr lang="cs-CZ" dirty="0" smtClean="0"/>
              <a:t>+420 731 188 837</a:t>
            </a:r>
            <a:endParaRPr lang="cs-CZ" dirty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879064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879064" y="3244333"/>
            <a:ext cx="6550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dirty="0" smtClean="0"/>
              <a:t>Děkujeme </a:t>
            </a:r>
            <a:r>
              <a:rPr lang="cs-CZ" sz="4800" dirty="0"/>
              <a:t>za pozornost</a:t>
            </a:r>
          </a:p>
        </p:txBody>
      </p:sp>
      <p:pic>
        <p:nvPicPr>
          <p:cNvPr id="9" name="Zástupný symbol pro obsah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55" y="5606321"/>
            <a:ext cx="5156416" cy="8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Výzva č. 68 IROP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cs-CZ" dirty="0" smtClean="0"/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4</a:t>
            </a:fld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39000"/>
            <a:ext cx="1708732" cy="34145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438606" y="2092309"/>
            <a:ext cx="2637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>
                <a:hlinkClick r:id="rId4"/>
              </a:rPr>
              <a:t>http://www.irop.mmr.cz/cs/Vyzvy/Seznam/Vyzva-c-68-Zvysovani-kvality-a-dostupnosti-Infrast</a:t>
            </a:r>
            <a:endParaRPr lang="cs-CZ" dirty="0" smtClean="0">
              <a:hlinkClick r:id="rId4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438606" y="5055326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Výzva MAS se řídí pravidly výzvy č.68 IROP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14" y="1411783"/>
            <a:ext cx="8070253" cy="47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19546"/>
            <a:ext cx="10515600" cy="876992"/>
          </a:xfrm>
        </p:spPr>
        <p:txBody>
          <a:bodyPr>
            <a:normAutofit/>
          </a:bodyPr>
          <a:lstStyle/>
          <a:p>
            <a:r>
              <a:rPr lang="cs-CZ" b="1" dirty="0" smtClean="0"/>
              <a:t>Základní informace o výzvě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4137"/>
            <a:ext cx="10515600" cy="47255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2900" b="1" dirty="0" smtClean="0"/>
              <a:t>Termíny realizace – </a:t>
            </a:r>
            <a:r>
              <a:rPr lang="cs-CZ" sz="2900" b="1" dirty="0" smtClean="0">
                <a:solidFill>
                  <a:srgbClr val="FF0000"/>
                </a:solidFill>
              </a:rPr>
              <a:t>musí být ve všech částech </a:t>
            </a:r>
            <a:r>
              <a:rPr lang="cs-CZ" sz="2900" b="1" dirty="0" smtClean="0">
                <a:solidFill>
                  <a:srgbClr val="FF0000"/>
                </a:solidFill>
              </a:rPr>
              <a:t>žádosti </a:t>
            </a:r>
            <a:r>
              <a:rPr lang="cs-CZ" sz="2900" b="1" dirty="0" smtClean="0">
                <a:solidFill>
                  <a:srgbClr val="FF0000"/>
                </a:solidFill>
              </a:rPr>
              <a:t>shodné </a:t>
            </a:r>
          </a:p>
          <a:p>
            <a:pPr marL="0" indent="0" algn="just">
              <a:buNone/>
            </a:pPr>
            <a:r>
              <a:rPr lang="cs-CZ" sz="2900" b="1" dirty="0" smtClean="0"/>
              <a:t>Datum </a:t>
            </a:r>
            <a:r>
              <a:rPr lang="cs-CZ" sz="2900" b="1" dirty="0"/>
              <a:t>zahájení realizace </a:t>
            </a:r>
            <a:r>
              <a:rPr lang="cs-CZ" sz="2900" b="1" dirty="0" smtClean="0"/>
              <a:t>projektu:</a:t>
            </a:r>
          </a:p>
          <a:p>
            <a:pPr marL="0" indent="0" algn="just">
              <a:buNone/>
            </a:pPr>
            <a:r>
              <a:rPr lang="cs-CZ" sz="2900" dirty="0" smtClean="0"/>
              <a:t>Datem </a:t>
            </a:r>
            <a:r>
              <a:rPr lang="cs-CZ" sz="2900" dirty="0"/>
              <a:t>zahájení realizace projektu </a:t>
            </a:r>
            <a:r>
              <a:rPr lang="cs-CZ" sz="2900" b="1" dirty="0"/>
              <a:t>se rozumí datum prvního právního úkonu týkajícího se aktivit projektu</a:t>
            </a:r>
            <a:r>
              <a:rPr lang="cs-CZ" sz="2900" dirty="0"/>
              <a:t>, na které jsou vynaloženy způsobilé výdaje. Datum zahájení realizace projektu může být stanoven nejdříve na 1. 1. 2014, a to i v případě, že první právní úkon byl učiněn před tímto datem. </a:t>
            </a:r>
            <a:r>
              <a:rPr lang="cs-CZ" sz="2900" b="1" dirty="0" smtClean="0"/>
              <a:t> </a:t>
            </a:r>
          </a:p>
          <a:p>
            <a:pPr marL="0" indent="0" algn="just">
              <a:buNone/>
            </a:pPr>
            <a:r>
              <a:rPr lang="cs-CZ" sz="2900" b="1" dirty="0" smtClean="0"/>
              <a:t>Datum </a:t>
            </a:r>
            <a:r>
              <a:rPr lang="cs-CZ" sz="2900" b="1" dirty="0"/>
              <a:t>ukončení realizace projektu</a:t>
            </a:r>
          </a:p>
          <a:p>
            <a:pPr marL="0" indent="0" algn="just">
              <a:buNone/>
            </a:pPr>
            <a:r>
              <a:rPr lang="cs-CZ" sz="2900" dirty="0"/>
              <a:t>Ukončení realizace projektu </a:t>
            </a:r>
            <a:r>
              <a:rPr lang="cs-CZ" sz="2900" b="1" dirty="0"/>
              <a:t>znamená prokazatelné uzavření všech aktivit projektu</a:t>
            </a:r>
            <a:r>
              <a:rPr lang="cs-CZ" sz="2900" dirty="0"/>
              <a:t>. </a:t>
            </a:r>
            <a:r>
              <a:rPr lang="cs-CZ" sz="2900" dirty="0" smtClean="0"/>
              <a:t>Tuto skutečnost </a:t>
            </a:r>
            <a:r>
              <a:rPr lang="cs-CZ" sz="2900" dirty="0"/>
              <a:t>je třeba doložit kromě vlastních výstupů projektu </a:t>
            </a:r>
            <a:r>
              <a:rPr lang="cs-CZ" sz="2900" b="1" dirty="0"/>
              <a:t>protokolem o </a:t>
            </a:r>
            <a:r>
              <a:rPr lang="cs-CZ" sz="2900" b="1" dirty="0" smtClean="0"/>
              <a:t>předání a </a:t>
            </a:r>
            <a:r>
              <a:rPr lang="cs-CZ" sz="2900" b="1" dirty="0"/>
              <a:t>převzetí díla </a:t>
            </a:r>
            <a:r>
              <a:rPr lang="cs-CZ" sz="2900" dirty="0" smtClean="0"/>
              <a:t>(např</a:t>
            </a:r>
            <a:r>
              <a:rPr lang="cs-CZ" sz="2900" dirty="0"/>
              <a:t>. dodávky staveb, přístrojů a zařízení, dokladem o </a:t>
            </a:r>
            <a:r>
              <a:rPr lang="cs-CZ" sz="2900" dirty="0" smtClean="0"/>
              <a:t>kolaudaci, dokladem </a:t>
            </a:r>
            <a:r>
              <a:rPr lang="cs-CZ" sz="2900" dirty="0"/>
              <a:t>o </a:t>
            </a:r>
            <a:r>
              <a:rPr lang="cs-CZ" sz="2900" dirty="0" smtClean="0"/>
              <a:t>zprovoznění) </a:t>
            </a:r>
            <a:r>
              <a:rPr lang="cs-CZ" sz="2900" b="1" dirty="0"/>
              <a:t>a fotodokumentací</a:t>
            </a:r>
            <a:r>
              <a:rPr lang="cs-CZ" sz="2900" dirty="0"/>
              <a:t>. Datum podepsání protokolu o </a:t>
            </a:r>
            <a:r>
              <a:rPr lang="cs-CZ" sz="2900" dirty="0" smtClean="0"/>
              <a:t>předání a </a:t>
            </a:r>
            <a:r>
              <a:rPr lang="cs-CZ" sz="2900" dirty="0"/>
              <a:t>převzetí díla a odstranění vad a nedodělků bránících užívání díla nesmí </a:t>
            </a:r>
            <a:r>
              <a:rPr lang="cs-CZ" sz="2900" dirty="0" smtClean="0"/>
              <a:t>překročit termín </a:t>
            </a:r>
            <a:r>
              <a:rPr lang="cs-CZ" sz="2900" dirty="0"/>
              <a:t>ukončení realizace projektu uvedený v právním </a:t>
            </a:r>
            <a:r>
              <a:rPr lang="cs-CZ" sz="2900" dirty="0" smtClean="0"/>
              <a:t>aktu. Pokud </a:t>
            </a:r>
            <a:r>
              <a:rPr lang="cs-CZ" sz="2900" dirty="0"/>
              <a:t>není k datu ukončení realizace projektu vydán </a:t>
            </a:r>
            <a:r>
              <a:rPr lang="cs-CZ" sz="2900" dirty="0" smtClean="0"/>
              <a:t>kolaudační souhlas</a:t>
            </a:r>
            <a:r>
              <a:rPr lang="cs-CZ" sz="2900" dirty="0"/>
              <a:t>, musí ho příjemce doložit s první Zprávou o udržitelnosti projektu, případně </a:t>
            </a:r>
            <a:r>
              <a:rPr lang="cs-CZ" sz="2900" dirty="0" smtClean="0"/>
              <a:t>se Zprávou </a:t>
            </a:r>
            <a:r>
              <a:rPr lang="cs-CZ" sz="2900" dirty="0"/>
              <a:t>o udržitelnosti projektu následující po ukončení zkušebního provozu.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900" dirty="0"/>
              <a:t>Realizace projektu musí být ukončena </a:t>
            </a:r>
            <a:r>
              <a:rPr lang="cs-CZ" sz="2900" dirty="0" smtClean="0"/>
              <a:t>nejpozději: </a:t>
            </a:r>
            <a:r>
              <a:rPr lang="cs-CZ" sz="2900" dirty="0" smtClean="0">
                <a:solidFill>
                  <a:srgbClr val="C00000"/>
                </a:solidFill>
              </a:rPr>
              <a:t>30.6.2023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900" b="1" dirty="0" smtClean="0"/>
              <a:t>Realizace </a:t>
            </a:r>
            <a:r>
              <a:rPr lang="cs-CZ" sz="2900" b="1" dirty="0"/>
              <a:t>projektu nesmí být ukončena před podáním žádosti o podporu v MS2014+</a:t>
            </a:r>
            <a:endParaRPr lang="cs-CZ" sz="2900" dirty="0"/>
          </a:p>
          <a:p>
            <a:pPr marL="0" indent="0" algn="just">
              <a:buNone/>
            </a:pPr>
            <a:endParaRPr lang="cs-CZ" sz="2900" dirty="0" smtClean="0"/>
          </a:p>
          <a:p>
            <a:pPr marL="0" indent="0" algn="just">
              <a:buNone/>
            </a:pPr>
            <a:r>
              <a:rPr lang="cs-CZ" sz="2900" dirty="0" smtClean="0"/>
              <a:t> </a:t>
            </a:r>
            <a:r>
              <a:rPr lang="cs-CZ" sz="2900" b="1" dirty="0"/>
              <a:t>Místo realizace projektů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900" dirty="0" smtClean="0"/>
              <a:t>Území </a:t>
            </a:r>
            <a:r>
              <a:rPr lang="cs-CZ" sz="2900" dirty="0"/>
              <a:t>MAS vymezené ve schválené strategii CLLD. Rozhodující není sídlo žadatele, ale místo realizace projektu. Sídlo firmy se může lišit od místa </a:t>
            </a:r>
            <a:r>
              <a:rPr lang="cs-CZ" sz="2500" dirty="0"/>
              <a:t>realizace projektu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49" y="6210821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808" y="178089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Typy podporovaných projektů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9542"/>
            <a:ext cx="10515600" cy="4239491"/>
          </a:xfrm>
        </p:spPr>
        <p:txBody>
          <a:bodyPr>
            <a:normAutofit fontScale="25000" lnSpcReduction="20000"/>
          </a:bodyPr>
          <a:lstStyle/>
          <a:p>
            <a:r>
              <a:rPr lang="cs-CZ" sz="7700" dirty="0" smtClean="0"/>
              <a:t>Aktivita </a:t>
            </a:r>
            <a:r>
              <a:rPr lang="cs-CZ" sz="7700" b="1" dirty="0"/>
              <a:t>Infrastruktura pro předškolní vzdělávání </a:t>
            </a:r>
            <a:endParaRPr lang="cs-CZ" sz="7700" dirty="0"/>
          </a:p>
          <a:p>
            <a:r>
              <a:rPr lang="cs-CZ" sz="7700" dirty="0" smtClean="0"/>
              <a:t>Aktivita </a:t>
            </a:r>
            <a:r>
              <a:rPr lang="cs-CZ" sz="7700" b="1" dirty="0"/>
              <a:t>Infrastruktura základních </a:t>
            </a:r>
            <a:r>
              <a:rPr lang="cs-CZ" sz="7700" b="1" dirty="0" smtClean="0"/>
              <a:t>škol </a:t>
            </a:r>
            <a:endParaRPr lang="cs-CZ" sz="7700" dirty="0"/>
          </a:p>
          <a:p>
            <a:r>
              <a:rPr lang="cs-CZ" sz="7700" dirty="0" smtClean="0"/>
              <a:t>Aktivita </a:t>
            </a:r>
            <a:r>
              <a:rPr lang="cs-CZ" sz="7700" b="1" dirty="0"/>
              <a:t>Infrastruktura pro zájmové, neformální a celoživotní vzdělávání </a:t>
            </a:r>
            <a:endParaRPr lang="cs-CZ" sz="7700" b="1" dirty="0" smtClean="0"/>
          </a:p>
          <a:p>
            <a:r>
              <a:rPr lang="cs-CZ" sz="7700" b="1" dirty="0"/>
              <a:t>Podporované </a:t>
            </a:r>
            <a:r>
              <a:rPr lang="cs-CZ" sz="7700" b="1" dirty="0" smtClean="0"/>
              <a:t>aktivity se dělí: </a:t>
            </a:r>
            <a:endParaRPr lang="cs-CZ" sz="7700" b="1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7700" b="1" dirty="0"/>
              <a:t>Hlavní aktivity - </a:t>
            </a:r>
            <a:r>
              <a:rPr lang="cs-CZ" sz="7700" dirty="0"/>
              <a:t>Na hlavní aktivitu projektu musí být vynaloženo </a:t>
            </a:r>
            <a:r>
              <a:rPr lang="cs-CZ" sz="7700" b="1" dirty="0"/>
              <a:t>minimálně 85 % celkových způsobilých výdajů </a:t>
            </a:r>
            <a:r>
              <a:rPr lang="cs-CZ" sz="7700" dirty="0"/>
              <a:t>projektu. Hlavní aktivitou projektu jsou ty aktivity, které vedou k naplnění cílů a indikátorů projektu.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7700" b="1" dirty="0"/>
              <a:t>Vedlejší </a:t>
            </a:r>
            <a:r>
              <a:rPr lang="cs-CZ" sz="7700" b="1" dirty="0" smtClean="0"/>
              <a:t>aktivity - </a:t>
            </a:r>
            <a:r>
              <a:rPr lang="cs-CZ" sz="7700" dirty="0" smtClean="0"/>
              <a:t>Na </a:t>
            </a:r>
            <a:r>
              <a:rPr lang="cs-CZ" sz="7700" dirty="0"/>
              <a:t>vedlejší aktivity projektu může být vynaloženo </a:t>
            </a:r>
            <a:r>
              <a:rPr lang="cs-CZ" sz="7700" b="1" dirty="0"/>
              <a:t>maximálně 15 % celkových způsobilých výdajů </a:t>
            </a:r>
            <a:r>
              <a:rPr lang="cs-CZ" sz="7700" dirty="0"/>
              <a:t>projektu. Část výdajů na vedlejší aktivity projektu nad 15 % celkových způsobilých výdajů projektu musí být v rozpočtu projektu uvedena jako nezpůsobilý výdaj. </a:t>
            </a:r>
          </a:p>
          <a:p>
            <a:r>
              <a:rPr lang="cs-CZ" sz="8500" dirty="0" smtClean="0"/>
              <a:t>Rozložení </a:t>
            </a:r>
            <a:r>
              <a:rPr lang="cs-CZ" sz="8500" dirty="0"/>
              <a:t>výdajů na hlavní a vedlejší aktivity projektu je předmětem kontroly CRR při závěrečném ověření způsobilosti projektu. </a:t>
            </a:r>
            <a:endParaRPr lang="cs-CZ" sz="7700" dirty="0"/>
          </a:p>
          <a:p>
            <a:r>
              <a:rPr lang="cs-CZ" sz="8400" dirty="0">
                <a:solidFill>
                  <a:srgbClr val="FF0000"/>
                </a:solidFill>
              </a:rPr>
              <a:t>Projektové záměry musí být v souladu s Místním akčním plánem </a:t>
            </a:r>
            <a:r>
              <a:rPr lang="cs-CZ" sz="8400" dirty="0" smtClean="0">
                <a:solidFill>
                  <a:srgbClr val="FF0000"/>
                </a:solidFill>
              </a:rPr>
              <a:t>vzdělávání (</a:t>
            </a:r>
            <a:r>
              <a:rPr lang="cs-CZ" sz="8400" dirty="0">
                <a:solidFill>
                  <a:srgbClr val="FF0000"/>
                </a:solidFill>
              </a:rPr>
              <a:t>MAP)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7700" dirty="0"/>
          </a:p>
          <a:p>
            <a:pPr marL="0" indent="0">
              <a:buNone/>
            </a:pPr>
            <a:r>
              <a:rPr lang="cs-CZ" sz="7700" dirty="0"/>
              <a:t>	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25" y="298940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88720"/>
            <a:ext cx="10515600" cy="598516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Popis podporovaných aktivit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4000" dirty="0" smtClean="0"/>
              <a:t>Aktivita </a:t>
            </a:r>
            <a:r>
              <a:rPr lang="cs-CZ" sz="4000" b="1" dirty="0" smtClean="0"/>
              <a:t>Infrastruktura pro předškolní vzdělání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37361"/>
            <a:ext cx="10515600" cy="41315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100" dirty="0"/>
              <a:t>Podporovány jsou aktivity zaměřené na zvýšení nedostatečné kapacity </a:t>
            </a:r>
            <a:r>
              <a:rPr lang="cs-CZ" sz="2100" dirty="0" smtClean="0"/>
              <a:t>kvalitních a </a:t>
            </a:r>
            <a:r>
              <a:rPr lang="cs-CZ" sz="2100" dirty="0"/>
              <a:t>cenově dostupných zařízení péče o děti v předškolním věku v území, kde </a:t>
            </a:r>
            <a:r>
              <a:rPr lang="cs-CZ" sz="2100" dirty="0" smtClean="0"/>
              <a:t>je prokazatelný </a:t>
            </a:r>
            <a:r>
              <a:rPr lang="cs-CZ" sz="2100" dirty="0"/>
              <a:t>nedostatek těchto zařízení. Cílem je umožnit lepší zapojení rodičů s </a:t>
            </a:r>
            <a:r>
              <a:rPr lang="cs-CZ" sz="2100" dirty="0" smtClean="0"/>
              <a:t>dětmi předškolního </a:t>
            </a:r>
            <a:r>
              <a:rPr lang="cs-CZ" sz="2100" dirty="0"/>
              <a:t>věku na trh práce.</a:t>
            </a:r>
          </a:p>
          <a:p>
            <a:pPr marL="0" indent="0" algn="just">
              <a:buNone/>
            </a:pPr>
            <a:r>
              <a:rPr lang="cs-CZ" sz="2100" dirty="0"/>
              <a:t>V případě, že krajská hygienická stanice udělila výjimku k dočasnému zvýšení </a:t>
            </a:r>
            <a:r>
              <a:rPr lang="cs-CZ" sz="2100" dirty="0" smtClean="0"/>
              <a:t>kapacit mateřské </a:t>
            </a:r>
            <a:r>
              <a:rPr lang="cs-CZ" sz="2100" dirty="0"/>
              <a:t>školy </a:t>
            </a:r>
            <a:r>
              <a:rPr lang="cs-CZ" sz="2100" dirty="0" smtClean="0"/>
              <a:t>(třídy), </a:t>
            </a:r>
            <a:r>
              <a:rPr lang="cs-CZ" sz="2100" dirty="0"/>
              <a:t>lze v projektu zařízení rekonstruovat tak, aby výjimka již </a:t>
            </a:r>
            <a:r>
              <a:rPr lang="cs-CZ" sz="2100" dirty="0" smtClean="0"/>
              <a:t>nebyla potřeba</a:t>
            </a:r>
            <a:r>
              <a:rPr lang="cs-CZ" sz="2100" dirty="0"/>
              <a:t>. Kapacita podpořeného zařízení uvedená v Rejstříku škol a školských </a:t>
            </a:r>
            <a:r>
              <a:rPr lang="cs-CZ" sz="2100" dirty="0" smtClean="0"/>
              <a:t>zařízení při </a:t>
            </a:r>
            <a:r>
              <a:rPr lang="cs-CZ" sz="2100" dirty="0"/>
              <a:t>podání žádosti o podporu musí zůstat po ukončení realizace projektu </a:t>
            </a:r>
            <a:r>
              <a:rPr lang="cs-CZ" sz="2100" dirty="0" smtClean="0"/>
              <a:t>zachována, příp</a:t>
            </a:r>
            <a:r>
              <a:rPr lang="cs-CZ" sz="2100" dirty="0"/>
              <a:t>. bude navýšena.</a:t>
            </a:r>
          </a:p>
          <a:p>
            <a:pPr marL="0" indent="0" algn="just">
              <a:buNone/>
            </a:pPr>
            <a:r>
              <a:rPr lang="cs-CZ" sz="2100" dirty="0"/>
              <a:t>Stanovisko krajské hygienické stanice musí být součástí žádosti o podporu.</a:t>
            </a:r>
          </a:p>
          <a:p>
            <a:pPr marL="0" indent="0" algn="just">
              <a:buNone/>
            </a:pPr>
            <a:r>
              <a:rPr lang="cs-CZ" sz="2100" dirty="0"/>
              <a:t>Údaj o kapacitě zařízení uvede žadatel ve Studii proveditelnosti v popisu </a:t>
            </a:r>
            <a:r>
              <a:rPr lang="cs-CZ" sz="2100" dirty="0" smtClean="0"/>
              <a:t>projektu. Kapacita </a:t>
            </a:r>
            <a:r>
              <a:rPr lang="cs-CZ" sz="2100" dirty="0"/>
              <a:t>mateřských škol, zapsaných v Rejstříku škol a </a:t>
            </a:r>
            <a:r>
              <a:rPr lang="cs-CZ" sz="2100" dirty="0" smtClean="0"/>
              <a:t>školských </a:t>
            </a:r>
            <a:r>
              <a:rPr lang="cs-CZ" sz="2100" dirty="0"/>
              <a:t>zařízení, </a:t>
            </a:r>
            <a:r>
              <a:rPr lang="cs-CZ" sz="2100" dirty="0" smtClean="0"/>
              <a:t>bude ověřována </a:t>
            </a:r>
            <a:r>
              <a:rPr lang="cs-CZ" sz="2100" dirty="0"/>
              <a:t>v tomto rejstříku. Kapacita dětských skupin, zapsaných v Evidenci </a:t>
            </a:r>
            <a:r>
              <a:rPr lang="cs-CZ" sz="2100" dirty="0" smtClean="0"/>
              <a:t>dětských </a:t>
            </a:r>
            <a:r>
              <a:rPr lang="en-US" sz="2100" dirty="0" smtClean="0"/>
              <a:t>skupin</a:t>
            </a:r>
            <a:r>
              <a:rPr lang="cs-CZ" sz="2100" dirty="0" smtClean="0"/>
              <a:t>, </a:t>
            </a:r>
            <a:r>
              <a:rPr lang="en-US" sz="2100" dirty="0" smtClean="0"/>
              <a:t>bude ověřov</a:t>
            </a:r>
            <a:r>
              <a:rPr lang="cs-CZ" sz="2100" dirty="0" smtClean="0"/>
              <a:t>a</a:t>
            </a:r>
            <a:r>
              <a:rPr lang="en-US" sz="2100" dirty="0" smtClean="0"/>
              <a:t>n</a:t>
            </a:r>
            <a:r>
              <a:rPr lang="cs-CZ" sz="2100" dirty="0" smtClean="0"/>
              <a:t>á</a:t>
            </a:r>
            <a:r>
              <a:rPr lang="en-US" sz="2100" dirty="0" smtClean="0"/>
              <a:t> </a:t>
            </a:r>
            <a:r>
              <a:rPr lang="en-US" sz="2100" dirty="0"/>
              <a:t>v této evidenci</a:t>
            </a:r>
            <a:r>
              <a:rPr lang="en-US" sz="2100" dirty="0" smtClean="0"/>
              <a:t>.</a:t>
            </a:r>
            <a:r>
              <a:rPr lang="cs-CZ" sz="2100" dirty="0" smtClean="0"/>
              <a:t> </a:t>
            </a:r>
          </a:p>
          <a:p>
            <a:pPr marL="0" indent="0" algn="just">
              <a:buNone/>
            </a:pPr>
            <a:r>
              <a:rPr lang="cs-CZ" sz="2100" dirty="0" smtClean="0"/>
              <a:t> </a:t>
            </a:r>
            <a:endParaRPr lang="cs-CZ" sz="2100" b="1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51" y="249063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46909"/>
            <a:ext cx="10515600" cy="440575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Popis podporovaných aktivit – způsobilé výdaje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Aktivita </a:t>
            </a:r>
            <a:r>
              <a:rPr lang="cs-CZ" sz="4000" b="1" dirty="0" smtClean="0"/>
              <a:t>Infrastruktura pro předškolní vzdělání</a:t>
            </a:r>
            <a:br>
              <a:rPr lang="cs-CZ" sz="4000" b="1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438995"/>
          </a:xfrm>
        </p:spPr>
        <p:txBody>
          <a:bodyPr>
            <a:normAutofit/>
          </a:bodyPr>
          <a:lstStyle/>
          <a:p>
            <a:r>
              <a:rPr lang="cs-CZ" dirty="0" smtClean="0"/>
              <a:t>Stavby</a:t>
            </a:r>
            <a:r>
              <a:rPr lang="cs-CZ" dirty="0"/>
              <a:t>, stavební úpravy </a:t>
            </a:r>
            <a:r>
              <a:rPr lang="cs-CZ" dirty="0" smtClean="0"/>
              <a:t>a pořízení </a:t>
            </a:r>
            <a:r>
              <a:rPr lang="cs-CZ" dirty="0"/>
              <a:t>vybavení za účelem zajištění dostatečné kapacity kvalitních a cenově dostupných zařízení péče o děti do tří let, dětských skupin a mateřských škol v území, kde je </a:t>
            </a:r>
            <a:r>
              <a:rPr lang="cs-CZ" dirty="0" smtClean="0"/>
              <a:t>prokazatelný </a:t>
            </a:r>
            <a:r>
              <a:rPr lang="cs-CZ" dirty="0"/>
              <a:t>nedostatek těchto kapacit. 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50" y="6334298"/>
            <a:ext cx="2936966" cy="4322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39" y="261532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88473"/>
            <a:ext cx="10515600" cy="402215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Popis podporovaných aktivit – způsobilé výdaje </a:t>
            </a:r>
            <a:br>
              <a:rPr lang="cs-CZ" sz="2800" dirty="0" smtClean="0"/>
            </a:br>
            <a:r>
              <a:rPr lang="cs-CZ" sz="4000" dirty="0" smtClean="0"/>
              <a:t>Aktivita</a:t>
            </a:r>
            <a:r>
              <a:rPr lang="cs-CZ" sz="4000" b="1" dirty="0" smtClean="0"/>
              <a:t> Infrastruktura pro předškolní vzdělání</a:t>
            </a:r>
            <a:br>
              <a:rPr lang="cs-CZ" sz="4000" b="1" dirty="0" smtClean="0"/>
            </a:b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2400" b="1" dirty="0" smtClean="0"/>
              <a:t>Hlavní </a:t>
            </a:r>
            <a:r>
              <a:rPr lang="cs-CZ" sz="2400" b="1" dirty="0"/>
              <a:t>aktivity </a:t>
            </a:r>
            <a:r>
              <a:rPr lang="cs-CZ" sz="2400" dirty="0"/>
              <a:t>- stavby a stavební práce spojené s výstavbou nové infrastruktury, včetně vybudování přípojky pro přivedení inženýrských sítí</a:t>
            </a:r>
            <a:r>
              <a:rPr lang="cs-CZ" sz="2400" dirty="0" smtClean="0"/>
              <a:t>, </a:t>
            </a:r>
            <a:r>
              <a:rPr lang="cs-CZ" sz="2400" dirty="0"/>
              <a:t>rekonstrukce a stavební úpravy stávající infrastruktury, včetně zabezpečení bezbariérovosti dle vyhlášky č. 398/2009 Sb., o obecných technických požadavcích zabezpečujících bezbariérové užívání </a:t>
            </a:r>
            <a:r>
              <a:rPr lang="cs-CZ" sz="2400" dirty="0" smtClean="0"/>
              <a:t>staveb, nákup </a:t>
            </a:r>
            <a:r>
              <a:rPr lang="cs-CZ" sz="2400" dirty="0"/>
              <a:t>pozemků a staveb (nemovitostí</a:t>
            </a:r>
            <a:r>
              <a:rPr lang="cs-CZ" sz="2400" dirty="0" smtClean="0"/>
              <a:t>), </a:t>
            </a:r>
            <a:r>
              <a:rPr lang="cs-CZ" sz="2400" dirty="0"/>
              <a:t>pořízení vybavení budov a učeben</a:t>
            </a:r>
            <a:r>
              <a:rPr lang="cs-CZ" sz="2400" dirty="0" smtClean="0"/>
              <a:t>, </a:t>
            </a:r>
            <a:r>
              <a:rPr lang="cs-CZ" sz="2400" dirty="0"/>
              <a:t>pořízení </a:t>
            </a:r>
            <a:r>
              <a:rPr lang="cs-CZ" sz="2400" dirty="0" smtClean="0"/>
              <a:t>kompenzačních </a:t>
            </a:r>
            <a:r>
              <a:rPr lang="cs-CZ" sz="2400" dirty="0"/>
              <a:t>pomůcek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r>
              <a:rPr lang="cs-CZ" sz="2400" b="1" dirty="0" smtClean="0"/>
              <a:t>Vedlejší aktivity</a:t>
            </a:r>
            <a:r>
              <a:rPr lang="cs-CZ" sz="2400" dirty="0" smtClean="0"/>
              <a:t> – demolice, pořízení herních prvků, projektová dokumentace, povinná publicita </a:t>
            </a:r>
            <a:r>
              <a:rPr lang="cs-CZ" sz="2400" dirty="0" err="1" smtClean="0"/>
              <a:t>atd</a:t>
            </a:r>
            <a:r>
              <a:rPr lang="cs-CZ" sz="2400" dirty="0" smtClean="0"/>
              <a:t>…</a:t>
            </a:r>
          </a:p>
          <a:p>
            <a:endParaRPr lang="cs-CZ" sz="2400" b="1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00" y="6069801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34" y="340503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2748</Words>
  <Application>Microsoft Office PowerPoint</Application>
  <PresentationFormat>Širokoúhlá obrazovka</PresentationFormat>
  <Paragraphs>264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Times New Roman</vt:lpstr>
      <vt:lpstr>Wingdings</vt:lpstr>
      <vt:lpstr>Motiv Office</vt:lpstr>
      <vt:lpstr>Seminář pro potenciální žadatele  17.06.2020 od 14 hod 15. výzva -IROP – Rozvoj infrastruktury pro kvalitní vzdělávání všech věkových skupin 480/06_16_038/CLLD_16_01_098</vt:lpstr>
      <vt:lpstr>Program semináře</vt:lpstr>
      <vt:lpstr>Základní informace o výzvě</vt:lpstr>
      <vt:lpstr>Výzva č. 68 IROP</vt:lpstr>
      <vt:lpstr>Základní informace o výzvě</vt:lpstr>
      <vt:lpstr>Typy podporovaných projektů</vt:lpstr>
      <vt:lpstr>Popis podporovaných aktivit Aktivita Infrastruktura pro předškolní vzdělání </vt:lpstr>
      <vt:lpstr>Popis podporovaných aktivit – způsobilé výdaje Aktivita Infrastruktura pro předškolní vzdělání </vt:lpstr>
      <vt:lpstr>Popis podporovaných aktivit – způsobilé výdaje  Aktivita Infrastruktura pro předškolní vzdělání </vt:lpstr>
      <vt:lpstr>Popis podporovaných aktivit Aktivita Infrastruktura základních škol</vt:lpstr>
      <vt:lpstr>Popis podporovaných aktivit Aktivita Infrastruktura základních škol</vt:lpstr>
      <vt:lpstr>Podporované aktivity Aktivita Infrastruktura základních škol</vt:lpstr>
      <vt:lpstr>Aktivita Infrastruktura pro zájmové a neformální vzdělávání</vt:lpstr>
      <vt:lpstr>Aktivita Infrastruktura pro zájmové a neformální vzdělávání</vt:lpstr>
      <vt:lpstr>Aktivita Infrastruktura pro zájmové, neformální a celoživotní vzdělávání</vt:lpstr>
      <vt:lpstr>Věcné zaměření výzvy</vt:lpstr>
      <vt:lpstr>Oprávnění žadatelé</vt:lpstr>
      <vt:lpstr>Cílové skupiny</vt:lpstr>
      <vt:lpstr>Nezpůsobilé výdaje:</vt:lpstr>
      <vt:lpstr>Povinné přílohy</vt:lpstr>
      <vt:lpstr>Indikátory</vt:lpstr>
      <vt:lpstr>Žádost o podporu se podává elektronicky v MS2014+ prostřednictvím formuláře, který je k dispozici na webových stránkách https://mseu.mssf.cz. </vt:lpstr>
      <vt:lpstr>Prezentace aplikace PowerPoint</vt:lpstr>
      <vt:lpstr>Krok č. 2: Kliknutí na tlačítko ŽADATEL </vt:lpstr>
      <vt:lpstr>Krok č. 3: Kliknutí na tlačítko NOVÁ ŽÁDOST </vt:lpstr>
      <vt:lpstr>Krok č. 4: Výběr programu 06 – Integrovaný regionální operační program </vt:lpstr>
      <vt:lpstr>Krok č. 5: Výběr výzvy ŘO IROP  klikněte na výzvu č. 68 – individuální projekt</vt:lpstr>
      <vt:lpstr>Krok č. 6: Navázání na podvýzvu MAS</vt:lpstr>
      <vt:lpstr>Krok č. 7: Výběr podvýzvy MAS z rolovacího menu 014/06_16_075/CLLD_ </vt:lpstr>
      <vt:lpstr>Krok č. 8: Navázání na podvýzvu MAS Chrudimsko - 15.výzva MAS Chrudimsko-IROP-Rozvoj infrastruktury pro kvalitní vzdělávání všech věkových skupin</vt:lpstr>
      <vt:lpstr>Krok č. 9: Kontrola podvýzvy MAS Chrudimsko a potvrzení výběru </vt:lpstr>
      <vt:lpstr>Podání žádosti o podporu v ISKP 14+</vt:lpstr>
      <vt:lpstr>Postup hodnocení žádostí</vt:lpstr>
      <vt:lpstr>Další kroky</vt:lpstr>
      <vt:lpstr>Důležité odkazy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 Chrudimsko, z. s.</dc:title>
  <dc:creator>Pc2</dc:creator>
  <cp:lastModifiedBy>Pc2</cp:lastModifiedBy>
  <cp:revision>180</cp:revision>
  <cp:lastPrinted>2017-10-30T09:24:06Z</cp:lastPrinted>
  <dcterms:created xsi:type="dcterms:W3CDTF">2017-10-23T09:15:40Z</dcterms:created>
  <dcterms:modified xsi:type="dcterms:W3CDTF">2020-06-17T14:53:02Z</dcterms:modified>
</cp:coreProperties>
</file>