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259" r:id="rId7"/>
    <p:sldId id="305" r:id="rId8"/>
    <p:sldId id="306" r:id="rId9"/>
    <p:sldId id="308" r:id="rId10"/>
    <p:sldId id="309" r:id="rId11"/>
    <p:sldId id="310" r:id="rId12"/>
    <p:sldId id="300" r:id="rId13"/>
    <p:sldId id="301" r:id="rId14"/>
    <p:sldId id="302" r:id="rId15"/>
    <p:sldId id="303" r:id="rId16"/>
    <p:sldId id="304" r:id="rId17"/>
    <p:sldId id="31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96" r:id="rId31"/>
    <p:sldId id="28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maschrudimsko.cz/7-vyzva-v-ramci-irop-podpora-socialniho-podnikani-a-podpora-zamestnanosti-znevyhodnenych-skupin-insfrastru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irop.mmr.cz/getmedia/41ab2a0d-dc1e-46d1-b0f2-bd474e1b9078/Specificka-pravidla-socialni-podnikani-CLLD_65_1-1.pdf.aspx?ext=.pdf" TargetMode="External"/><Relationship Id="rId4" Type="http://schemas.openxmlformats.org/officeDocument/2006/relationships/hyperlink" Target="http://www.irop.mmr.cz/getmedia/854bc428-6a7a-4b02-af02-51e67870f8c9/Obecna-pravidla-IROP_vydani-1-11_15052018_final.pdf.aspx?ext=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mailto:renata.havl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 výzva-Podpora sociálního podnikání a podpora zaměstnanosti znevýhodněných skupin (infrastruktura)</a:t>
            </a:r>
          </a:p>
          <a:p>
            <a:r>
              <a:rPr lang="cs-CZ" dirty="0" smtClean="0"/>
              <a:t>15. 12. 2018, od 9 hod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Principy sociálního podnikání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Principy sociálního podnikání jsou pro příjemce závazné a budou sledovány v průběhu realizace a udržitelnosti projektu. </a:t>
            </a:r>
            <a:endParaRPr lang="cs-CZ" dirty="0" smtClean="0"/>
          </a:p>
          <a:p>
            <a:r>
              <a:rPr lang="cs-CZ" dirty="0" smtClean="0"/>
              <a:t>Žadatel </a:t>
            </a:r>
            <a:r>
              <a:rPr lang="cs-CZ" dirty="0"/>
              <a:t>popíše naplňování a dodržování principů sociálního podniku v podnikatelském </a:t>
            </a:r>
            <a:r>
              <a:rPr lang="cs-CZ" dirty="0" smtClean="0"/>
              <a:t>plánu. </a:t>
            </a:r>
          </a:p>
          <a:p>
            <a:r>
              <a:rPr lang="cs-CZ" dirty="0" smtClean="0"/>
              <a:t>Naplňování </a:t>
            </a:r>
            <a:r>
              <a:rPr lang="cs-CZ" dirty="0"/>
              <a:t>principů sociálního podnikání příjemce prokazuje ve zprávách o </a:t>
            </a:r>
            <a:r>
              <a:rPr lang="cs-CZ" dirty="0" smtClean="0"/>
              <a:t>udržitelnosti.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Cílové skupiny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uchazeči o zaměstnání evidovaní na Úřadu práce ČR déle než 1 </a:t>
            </a:r>
            <a:r>
              <a:rPr lang="cs-CZ" dirty="0" smtClean="0"/>
              <a:t>rok</a:t>
            </a:r>
            <a:endParaRPr lang="cs-CZ" dirty="0"/>
          </a:p>
          <a:p>
            <a:r>
              <a:rPr lang="cs-CZ" dirty="0" smtClean="0"/>
              <a:t>uchazeči </a:t>
            </a:r>
            <a:r>
              <a:rPr lang="cs-CZ" dirty="0"/>
              <a:t>o zaměstnání, kteří mají opakovaně problém s uplatněním na trhu práce, jejichž doba evidence na Úřadu práce ČR dosáhla v posledních 2 letech souborné délky minimálně 12 </a:t>
            </a:r>
            <a:r>
              <a:rPr lang="cs-CZ" dirty="0" smtClean="0"/>
              <a:t>měsíců</a:t>
            </a:r>
            <a:endParaRPr lang="cs-CZ" dirty="0"/>
          </a:p>
          <a:p>
            <a:r>
              <a:rPr lang="cs-CZ" dirty="0" smtClean="0"/>
              <a:t>osoby</a:t>
            </a:r>
            <a:r>
              <a:rPr lang="cs-CZ" dirty="0"/>
              <a:t>, které opustily výkon trestu, a to do 12 měsíců od ukončení výkonu trestu a osoby vykonávající trest odnětí svobody formou domácího </a:t>
            </a:r>
            <a:r>
              <a:rPr lang="cs-CZ" dirty="0" smtClean="0"/>
              <a:t>vězení</a:t>
            </a:r>
            <a:endParaRPr lang="cs-CZ" dirty="0"/>
          </a:p>
          <a:p>
            <a:r>
              <a:rPr lang="cs-CZ" dirty="0" smtClean="0"/>
              <a:t>osoby</a:t>
            </a:r>
            <a:r>
              <a:rPr lang="cs-CZ" dirty="0"/>
              <a:t>, které opustily zařízení pro výkon ústavní nebo ochranné výchovny, a to do 12 měsíců od opuštění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 smtClean="0"/>
              <a:t>osoby </a:t>
            </a:r>
            <a:r>
              <a:rPr lang="cs-CZ" dirty="0"/>
              <a:t>se zdravotním postižením podle § 67 zákona č. 435/2004 Sb., o zaměstnanosti, ve znění pozdějších </a:t>
            </a:r>
            <a:r>
              <a:rPr lang="cs-CZ" dirty="0" smtClean="0"/>
              <a:t>předpisů</a:t>
            </a:r>
            <a:endParaRPr lang="cs-CZ" dirty="0"/>
          </a:p>
          <a:p>
            <a:r>
              <a:rPr lang="cs-CZ" dirty="0" smtClean="0"/>
              <a:t>azylanti </a:t>
            </a:r>
            <a:r>
              <a:rPr lang="cs-CZ" dirty="0"/>
              <a:t>do 12 měsíců od získání azylu, kteří jsou současně uchazeči o zaměstnání evidovanými na Úřadu práce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1. Vznik nového sociálního podniku</a:t>
            </a:r>
          </a:p>
          <a:p>
            <a:pPr lvl="1"/>
            <a:r>
              <a:rPr lang="cs-CZ" dirty="0" smtClean="0"/>
              <a:t>založením </a:t>
            </a:r>
            <a:r>
              <a:rPr lang="cs-CZ" dirty="0"/>
              <a:t>nového podnikatelského </a:t>
            </a:r>
            <a:r>
              <a:rPr lang="cs-CZ" dirty="0" smtClean="0"/>
              <a:t>subjektu</a:t>
            </a:r>
            <a:endParaRPr lang="cs-CZ" dirty="0"/>
          </a:p>
          <a:p>
            <a:pPr lvl="1"/>
            <a:r>
              <a:rPr lang="cs-CZ" dirty="0" smtClean="0"/>
              <a:t>rozšířením </a:t>
            </a:r>
            <a:r>
              <a:rPr lang="cs-CZ" dirty="0"/>
              <a:t>stávajícího podniku, který v době podání žádosti není sociálním </a:t>
            </a:r>
            <a:r>
              <a:rPr lang="cs-CZ" dirty="0" smtClean="0"/>
              <a:t>podnikem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2. Rozšíření podniku</a:t>
            </a:r>
          </a:p>
          <a:p>
            <a:pPr lvl="1"/>
            <a:r>
              <a:rPr lang="cs-CZ" dirty="0"/>
              <a:t>v rámci stávajícího podnikatelského subjektu, který je v době podání žádosti sociálním podnikem a splňuje principy sociálního podnikání a zároveň dochází k jednomu z následujících </a:t>
            </a:r>
            <a:r>
              <a:rPr lang="cs-CZ" dirty="0" smtClean="0"/>
              <a:t>kroků:</a:t>
            </a: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rozšíření </a:t>
            </a:r>
            <a:r>
              <a:rPr lang="cs-CZ" dirty="0"/>
              <a:t>nabízených produktů a </a:t>
            </a:r>
            <a:r>
              <a:rPr lang="cs-CZ" dirty="0" smtClean="0"/>
              <a:t>služeb</a:t>
            </a: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rozšíření </a:t>
            </a:r>
            <a:r>
              <a:rPr lang="cs-CZ" dirty="0"/>
              <a:t>prostorové kapacity </a:t>
            </a:r>
            <a:r>
              <a:rPr lang="cs-CZ" dirty="0" smtClean="0"/>
              <a:t>podniku</a:t>
            </a: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zavedení </a:t>
            </a:r>
            <a:r>
              <a:rPr lang="cs-CZ" dirty="0"/>
              <a:t>nových technologií </a:t>
            </a:r>
            <a:r>
              <a:rPr lang="cs-CZ" dirty="0" smtClean="0"/>
              <a:t>výroby</a:t>
            </a: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zefektivnění </a:t>
            </a:r>
            <a:r>
              <a:rPr lang="cs-CZ" dirty="0"/>
              <a:t>procesů </a:t>
            </a:r>
            <a:r>
              <a:rPr lang="cs-CZ" dirty="0" smtClean="0"/>
              <a:t>podniku</a:t>
            </a:r>
          </a:p>
          <a:p>
            <a:pPr lvl="1"/>
            <a:r>
              <a:rPr lang="cs-CZ" dirty="0"/>
              <a:t>Rozšíření musí být propojené s personálním rozšířením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Žadatel </a:t>
            </a:r>
            <a:r>
              <a:rPr lang="cs-CZ" dirty="0"/>
              <a:t>musí popsat, jak principy sociálního podnikání naplňuje minimálně v období 6 měsíců před podáním žádosti o podporu. </a:t>
            </a:r>
          </a:p>
          <a:p>
            <a:r>
              <a:rPr lang="cs-CZ" dirty="0" smtClean="0"/>
              <a:t>3</a:t>
            </a:r>
            <a:r>
              <a:rPr lang="cs-CZ" dirty="0"/>
              <a:t>. Rozšíření stávajících nebo vznik nových podnikatelských aktivit OSVČ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Nelze financovat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Zemědělskou prvovýrobu</a:t>
            </a:r>
          </a:p>
          <a:p>
            <a:r>
              <a:rPr lang="cs-CZ" dirty="0" smtClean="0"/>
              <a:t>Komerční turistická zařízení: hotely, botely, motely, penziony, rekreační ubytování, ubytovny (CZ – NACE </a:t>
            </a:r>
            <a:r>
              <a:rPr lang="cs-CZ" dirty="0" err="1" smtClean="0"/>
              <a:t>kod</a:t>
            </a:r>
            <a:r>
              <a:rPr lang="cs-CZ" dirty="0" smtClean="0"/>
              <a:t> 55 Ubytování)</a:t>
            </a:r>
          </a:p>
          <a:p>
            <a:r>
              <a:rPr lang="cs-CZ" dirty="0" smtClean="0"/>
              <a:t>Restaurace, hospody, pivnice, bary</a:t>
            </a:r>
          </a:p>
          <a:p>
            <a:r>
              <a:rPr lang="cs-CZ" dirty="0" smtClean="0"/>
              <a:t>Komerční volnočasová zařízení – provozovny heren, kasin a sázkových kanceláří, sportovní, zábavní a rekreační činnosti a činnosti fitcenter</a:t>
            </a:r>
          </a:p>
          <a:p>
            <a:r>
              <a:rPr lang="cs-CZ" dirty="0" smtClean="0"/>
              <a:t>Lázeňské provozovny</a:t>
            </a:r>
          </a:p>
          <a:p>
            <a:pPr marL="0" indent="0">
              <a:buNone/>
            </a:pPr>
            <a:r>
              <a:rPr lang="cs-CZ" b="1" dirty="0" smtClean="0"/>
              <a:t>V oblasti stravování LZE</a:t>
            </a:r>
            <a:r>
              <a:rPr lang="cs-CZ" dirty="0" smtClean="0"/>
              <a:t>: drobné provozovny-bistra, kavárny, cukrárny, výrobny svačinek, pražírny kávy s ochutnávkou, výrobny a přípravny občerstvení s prodejem, slouží-li k integraci sociálně vyloučených osob nebo osob ohrožených sociálním vyloučením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Plná </a:t>
            </a:r>
            <a:r>
              <a:rPr lang="cs-CZ" dirty="0"/>
              <a:t>moc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Zadávací </a:t>
            </a:r>
            <a:r>
              <a:rPr lang="cs-CZ" dirty="0"/>
              <a:t>a výběrová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Doklady </a:t>
            </a:r>
            <a:r>
              <a:rPr lang="cs-CZ" dirty="0"/>
              <a:t>o právní subjektivitě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 </a:t>
            </a:r>
            <a:r>
              <a:rPr lang="cs-CZ" dirty="0"/>
              <a:t>o prokázání právních vztahů k majetku, který je předmětem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Podnikatelský </a:t>
            </a:r>
            <a:r>
              <a:rPr lang="cs-CZ" dirty="0"/>
              <a:t>plán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Územní </a:t>
            </a:r>
            <a:r>
              <a:rPr lang="cs-CZ" dirty="0"/>
              <a:t>rozhodnutí nebo územní souhlas nebo veřejnoprávní smlouva nahrazující územní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Žádost </a:t>
            </a:r>
            <a:r>
              <a:rPr lang="cs-CZ" dirty="0"/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Projektová </a:t>
            </a:r>
            <a:r>
              <a:rPr lang="cs-CZ" dirty="0"/>
              <a:t>dokumentace pro vydání stavebního povolení nebo pro ohlášení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Položkový </a:t>
            </a:r>
            <a:r>
              <a:rPr lang="cs-CZ" dirty="0"/>
              <a:t>rozpočet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Výpis </a:t>
            </a:r>
            <a:r>
              <a:rPr lang="cs-CZ" dirty="0"/>
              <a:t>z rejstříku trestů - příloha zrušena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Doklady </a:t>
            </a:r>
            <a:r>
              <a:rPr lang="cs-CZ" dirty="0"/>
              <a:t>potvrzující, že OSVČ spadá do cílové skupiny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Čestné </a:t>
            </a:r>
            <a:r>
              <a:rPr lang="cs-CZ" dirty="0"/>
              <a:t>prohlášení o skutečném majiteli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Čestné </a:t>
            </a:r>
            <a:r>
              <a:rPr lang="cs-CZ" dirty="0"/>
              <a:t>prohlášení o principu technické připravenosti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Způsobilé výdaje: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Stavby a stavební práce- výstavba nových objektů. Stavební úpravy a rekonstrukce stávající stavby</a:t>
            </a:r>
          </a:p>
          <a:p>
            <a:r>
              <a:rPr lang="cs-CZ" dirty="0" smtClean="0"/>
              <a:t>Nákup pozemků a staveb- nákup pozemku určeného k výstavbě soc. podniku (cena pozemku nesmí přesáhnout 10 % celkových způsobilých výdajů), nákup stavby</a:t>
            </a:r>
          </a:p>
          <a:p>
            <a:r>
              <a:rPr lang="cs-CZ" dirty="0" smtClean="0"/>
              <a:t>Nákup služeb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Výdaje na vypracování podnikatelského plánu)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Výdaje na projektovou dokumentaci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Povinná publicita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Autorský dozor, technický dozor investora, EIA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Ocenění pozemků a staveb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dirty="0" smtClean="0"/>
              <a:t>Majetek a vybavení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DPH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1 04 00 – Zvýšení zaměstnanosti v podporovaných podnicích</a:t>
            </a:r>
          </a:p>
          <a:p>
            <a:pPr marL="0" indent="0">
              <a:buNone/>
            </a:pPr>
            <a:r>
              <a:rPr lang="cs-CZ" b="1" dirty="0" smtClean="0"/>
              <a:t>1 04 03 – Zvýšení zaměstnanosti v podporovaných podnicích se zaměřením na znevýhodněné skupiny</a:t>
            </a:r>
          </a:p>
          <a:p>
            <a:pPr marL="0" indent="0">
              <a:buNone/>
            </a:pPr>
            <a:r>
              <a:rPr lang="cs-CZ" b="1" dirty="0" smtClean="0"/>
              <a:t>1 01 05 – Počet nových podniků, které dostávají podporu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Podrobné informace k jednotlivým indikátorům a závazná pravidla k jejich vykazování jsou obsažena v příloze č. 3 Specifických pravidel.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zachovat výstupy projektu</a:t>
            </a:r>
          </a:p>
          <a:p>
            <a:r>
              <a:rPr lang="cs-CZ" dirty="0" smtClean="0"/>
              <a:t>5 let od provedení poslední platby příjemci ze strany ŘO IROP</a:t>
            </a:r>
          </a:p>
          <a:p>
            <a:pPr marL="0" indent="0">
              <a:buNone/>
            </a:pPr>
            <a:r>
              <a:rPr lang="cs-CZ" dirty="0" smtClean="0"/>
              <a:t>Příjemce podpory je povinen:</a:t>
            </a:r>
          </a:p>
          <a:p>
            <a:r>
              <a:rPr lang="cs-CZ" dirty="0" smtClean="0"/>
              <a:t>Dodržovat principy sociálního podnikání</a:t>
            </a:r>
          </a:p>
          <a:p>
            <a:r>
              <a:rPr lang="cs-CZ" dirty="0" smtClean="0"/>
              <a:t>Dodržovat indikátory</a:t>
            </a:r>
          </a:p>
          <a:p>
            <a:r>
              <a:rPr lang="cs-CZ" dirty="0" smtClean="0"/>
              <a:t>Předcházet neobsazení pozice započítané do plnění indikátorů</a:t>
            </a:r>
          </a:p>
          <a:p>
            <a:r>
              <a:rPr lang="cs-CZ" dirty="0" smtClean="0"/>
              <a:t>Není možné jednoho pracovníka zaměstnávat na různých pozicích s cílem nepřesáhnout dobu 90 kalendářních dní výpadku na jedné pozici</a:t>
            </a:r>
          </a:p>
          <a:p>
            <a:r>
              <a:rPr lang="cs-CZ" dirty="0" smtClean="0"/>
              <a:t>Oznámit CRR prostřednictvím Žádosti o změnu vznik závazků vůči orgánům veřejné správy ČR a zdravotním pojišťovnám nejpozději do 3 pracovních dní po uplynutí lhůty splatnosti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5" y="1825625"/>
            <a:ext cx="7463489" cy="4351338"/>
          </a:xfrm>
        </p:spPr>
      </p:pic>
    </p:spTree>
    <p:extLst>
      <p:ext uri="{BB962C8B-B14F-4D97-AF65-F5344CB8AC3E}">
        <p14:creationId xmlns:p14="http://schemas.microsoft.com/office/powerpoint/2010/main" val="726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320674"/>
            <a:ext cx="10515600" cy="1325563"/>
          </a:xfrm>
        </p:spPr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6297" y="1519572"/>
            <a:ext cx="8121202" cy="4351338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>
          <a:xfrm>
            <a:off x="8311341" y="5053848"/>
            <a:ext cx="598517" cy="29391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2465" y="1559618"/>
            <a:ext cx="8226496" cy="4627404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6391101" y="4455332"/>
            <a:ext cx="598517" cy="29391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Postup hodnocení žádostí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2590"/>
              </p:ext>
            </p:extLst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kroky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MAS Chrudimsko – IROP – Podpora sociálního podnikání a podpora zaměstnanosti znevýhodněných skupin (infrastruktura) I.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2 472 711 Kč</a:t>
            </a:r>
          </a:p>
          <a:p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Minimální výše způsobilých výdajů: 50 000 Kč</a:t>
            </a:r>
          </a:p>
          <a:p>
            <a:pPr lvl="0"/>
            <a:r>
              <a:rPr lang="cs-CZ" dirty="0" smtClean="0"/>
              <a:t>Maximální výše způsobilých </a:t>
            </a:r>
            <a:r>
              <a:rPr lang="cs-CZ" dirty="0"/>
              <a:t>výdajů: </a:t>
            </a:r>
            <a:r>
              <a:rPr lang="cs-CZ" dirty="0" smtClean="0"/>
              <a:t>2 472 711 Kč</a:t>
            </a:r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yhlášení výzvy MAS: 1. 11. 2018</a:t>
            </a:r>
          </a:p>
          <a:p>
            <a:pPr lvl="0"/>
            <a:r>
              <a:rPr lang="cs-CZ" dirty="0" smtClean="0"/>
              <a:t>Uzavření výzvy MAS: 4. 12. 2018 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Text výzvy je po vyhlášení dostupný zde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maschrudimsko.cz/7-vyzva-v-ramci-irop-podpora-socialniho-podnikani-a-podpora-zamestnanosti-znevyhodnenych-skupin-insfrastruktura</a:t>
            </a:r>
            <a:endParaRPr lang="cs-CZ" dirty="0" smtClean="0"/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u="sng" dirty="0">
                <a:hlinkClick r:id="rId3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http://www.irop.mmr.cz/getmedia/854bc428-6a7a-4b02-af02-51e67870f8c9/Obecna-pravidla-IROP_vydani-1-11_15052018_final.pdf.aspx?ext=.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65</a:t>
            </a:r>
            <a:r>
              <a:rPr lang="cs-CZ" dirty="0"/>
              <a:t>: </a:t>
            </a:r>
            <a:r>
              <a:rPr lang="cs-CZ" dirty="0" smtClean="0"/>
              <a:t>Podrobné informace k indikátorům: Příloha č. 3 Specifických pravidel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http://www.irop.mmr.cz/getmedia/41ab2a0d-dc1e-46d1-b0f2-bd474e1b9078/Specificka-pravidla-socialni-podnikani-CLLD_65_1-1.pdf.aspx?ext=.</a:t>
            </a:r>
            <a:r>
              <a:rPr lang="cs-CZ" dirty="0" smtClean="0">
                <a:hlinkClick r:id="rId5"/>
              </a:rPr>
              <a:t>pdf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Kontakty</a:t>
            </a:r>
          </a:p>
          <a:p>
            <a:pPr marL="0" indent="0">
              <a:buNone/>
            </a:pPr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pPr marL="0" indent="0">
              <a:buNone/>
            </a:pPr>
            <a:r>
              <a:rPr lang="cs-CZ" dirty="0" smtClean="0"/>
              <a:t>537 </a:t>
            </a:r>
            <a:r>
              <a:rPr lang="cs-CZ" dirty="0"/>
              <a:t>01 Chrudim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Ing. Renáta Havlová  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renata.havlova@maschrudimsko.cz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774 800 906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m</a:t>
            </a:r>
            <a:r>
              <a:rPr lang="cs-CZ" sz="2000" dirty="0" smtClean="0">
                <a:hlinkClick r:id="rId3"/>
              </a:rPr>
              <a:t>ichaela.lutrova@maschrudimsko.cz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65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817429" y="2044931"/>
            <a:ext cx="2637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dirty="0" smtClean="0">
              <a:hlinkClick r:id="rId4"/>
            </a:endParaRPr>
          </a:p>
          <a:p>
            <a:pPr lvl="0"/>
            <a:r>
              <a:rPr lang="cs-CZ" dirty="0"/>
              <a:t>http://www.irop.mmr.cz/cs/Vyzvy/Seznam/Vyzva-c-65-Socialni-podnikani-integrovane-projekty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63" y="1453587"/>
            <a:ext cx="8556566" cy="48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 </a:t>
            </a:r>
            <a:r>
              <a:rPr lang="cs-CZ" dirty="0"/>
              <a:t>samostatně výdělečně činné podle zákona č. 155/1995 Sb., o důchodovém </a:t>
            </a:r>
            <a:r>
              <a:rPr lang="cs-CZ" dirty="0" smtClean="0"/>
              <a:t>pojištění</a:t>
            </a:r>
            <a:endParaRPr lang="cs-CZ" dirty="0"/>
          </a:p>
          <a:p>
            <a:r>
              <a:rPr lang="cs-CZ" dirty="0" smtClean="0"/>
              <a:t>obchodní </a:t>
            </a:r>
            <a:r>
              <a:rPr lang="cs-CZ" dirty="0"/>
              <a:t>korporace vymezené zákonem č. 90/2012 Sb., o obchodních </a:t>
            </a:r>
            <a:r>
              <a:rPr lang="cs-CZ" dirty="0" smtClean="0"/>
              <a:t>korporacích</a:t>
            </a:r>
            <a:endParaRPr lang="cs-CZ" dirty="0"/>
          </a:p>
          <a:p>
            <a:r>
              <a:rPr lang="cs-CZ" dirty="0" smtClean="0"/>
              <a:t>nestátní </a:t>
            </a:r>
            <a:r>
              <a:rPr lang="cs-CZ" dirty="0"/>
              <a:t>neziskové </a:t>
            </a:r>
            <a:r>
              <a:rPr lang="cs-CZ" dirty="0" smtClean="0"/>
              <a:t>organizace</a:t>
            </a:r>
            <a:endParaRPr lang="cs-CZ" dirty="0"/>
          </a:p>
          <a:p>
            <a:r>
              <a:rPr lang="cs-CZ" dirty="0" smtClean="0"/>
              <a:t>církve</a:t>
            </a:r>
            <a:endParaRPr lang="cs-CZ" dirty="0"/>
          </a:p>
          <a:p>
            <a:r>
              <a:rPr lang="cs-CZ" dirty="0" smtClean="0"/>
              <a:t>církevní organizace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vznik a rozvoj sociálních podniků, které umožní sociálně vyloučeným osobám a osobám ohroženým sociálním vyloučením vstup na trh práce a do podnikatelského prostředí. </a:t>
            </a:r>
          </a:p>
          <a:p>
            <a:r>
              <a:rPr lang="cs-CZ" dirty="0"/>
              <a:t>Ve výzvě je podporována nová výstavba, nákup objektů, stavební úpravy, nákup zařízení a vybavení, které vytvoří podmínky pro sociální podnikání. </a:t>
            </a: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Principy sociálního podnikání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u="sng" dirty="0" smtClean="0"/>
              <a:t>Sociální prospěch</a:t>
            </a:r>
          </a:p>
          <a:p>
            <a:r>
              <a:rPr lang="cs-CZ" dirty="0" smtClean="0"/>
              <a:t>Podmínky zaměstnávání a sociální začleňování osob z cílových skupin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Minimální podíl zaměstnanců z cílových skupin činí 30 % z celkového počtu zaměstnanců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Se zaměstnancem musí být uzavřena pracovní smlouva nebo DPČ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Minimální úvazek pro zaměstnance je 0,4 vůči celému úvazku</a:t>
            </a:r>
          </a:p>
          <a:p>
            <a:r>
              <a:rPr lang="cs-CZ" dirty="0" smtClean="0"/>
              <a:t>Účast zaměstnanců na směřování podniku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Zaměstnavatel informuje zaměstnance o chodu podniku, naplňování cílů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Žadatel popíše v Podnikatelském plánu jakým způsobem budou zaměstnanci zapojeni do rozhodování </a:t>
            </a:r>
          </a:p>
          <a:p>
            <a:r>
              <a:rPr lang="cs-CZ" dirty="0" smtClean="0"/>
              <a:t>Důraz na rozvoj pracovních kompetencí znevýhodněných zaměstnanců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cs-CZ" dirty="0" smtClean="0"/>
              <a:t>Doporučený princip- poskytování vzdělávání zaměstnancům dle jejich možností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Principy sociálního podnikání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u="sng" dirty="0" smtClean="0"/>
              <a:t>Ekonomický prospěch</a:t>
            </a:r>
          </a:p>
          <a:p>
            <a:pPr marL="0" lvl="0" indent="0">
              <a:buNone/>
            </a:pPr>
            <a:endParaRPr lang="cs-CZ" u="sng" dirty="0"/>
          </a:p>
          <a:p>
            <a:r>
              <a:rPr lang="cs-CZ" dirty="0" smtClean="0"/>
              <a:t>Zisk je využíván přednostně pro rozvoj sociálního podniku - </a:t>
            </a:r>
            <a:r>
              <a:rPr lang="cs-CZ" dirty="0"/>
              <a:t>v</a:t>
            </a:r>
            <a:r>
              <a:rPr lang="cs-CZ" dirty="0" smtClean="0"/>
              <a:t>íce </a:t>
            </a:r>
            <a:r>
              <a:rPr lang="cs-CZ" dirty="0"/>
              <a:t>než 50 % zisku je reinvestováno do rozvoje sociálního podniku. Žadatel popíše využití zisku (po zdanění) v podnikatelském plánu. </a:t>
            </a:r>
            <a:endParaRPr lang="cs-CZ" dirty="0" smtClean="0"/>
          </a:p>
          <a:p>
            <a:r>
              <a:rPr lang="cs-CZ" dirty="0" smtClean="0"/>
              <a:t>Nezávislost v manažerském rozhodování a řízení na externích zakladatelích nebo zřizovatelích</a:t>
            </a:r>
          </a:p>
          <a:p>
            <a:r>
              <a:rPr lang="cs-CZ" dirty="0" smtClean="0"/>
              <a:t>Výnosy sociálního podniku tvoří minimálně z 30 % tržby z prodeje vlastních výrobků nebo z poskytování vlastních služeb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Principy sociálního podnikání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u="sng" dirty="0" smtClean="0"/>
              <a:t>Environmentální prospěch</a:t>
            </a:r>
          </a:p>
          <a:p>
            <a:r>
              <a:rPr lang="cs-CZ" dirty="0" smtClean="0"/>
              <a:t>Podnik má formulované zásady podnikání šetrného k životnímu prostředí (</a:t>
            </a:r>
            <a:r>
              <a:rPr lang="cs-CZ" dirty="0"/>
              <a:t>např. využití recyklovaných tonerů, papírů, </a:t>
            </a:r>
            <a:r>
              <a:rPr lang="cs-CZ" dirty="0" err="1"/>
              <a:t>eko</a:t>
            </a:r>
            <a:r>
              <a:rPr lang="cs-CZ" dirty="0"/>
              <a:t> automobilů, </a:t>
            </a:r>
            <a:r>
              <a:rPr lang="cs-CZ" dirty="0" smtClean="0"/>
              <a:t>atd.…)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Místní prospěch</a:t>
            </a:r>
          </a:p>
          <a:p>
            <a:r>
              <a:rPr lang="cs-CZ" dirty="0" smtClean="0"/>
              <a:t>Přednostní uspokojování potřeb místní komunity a místní poptávky</a:t>
            </a:r>
          </a:p>
          <a:p>
            <a:r>
              <a:rPr lang="cs-CZ" dirty="0" smtClean="0"/>
              <a:t>Využívání přednostně místních zdrojů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1502</Words>
  <Application>Microsoft Office PowerPoint</Application>
  <PresentationFormat>Širokoúhlá obrazovka</PresentationFormat>
  <Paragraphs>239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Motiv Office</vt:lpstr>
      <vt:lpstr>Seminář pro potenciální žadatele </vt:lpstr>
      <vt:lpstr>Obsah</vt:lpstr>
      <vt:lpstr>Představení výzvy</vt:lpstr>
      <vt:lpstr>Výzva č. 65 IROP</vt:lpstr>
      <vt:lpstr>Oprávnění žadatelé</vt:lpstr>
      <vt:lpstr>Podporované aktivity</vt:lpstr>
      <vt:lpstr>Principy sociálního podnikání</vt:lpstr>
      <vt:lpstr>Principy sociálního podnikání</vt:lpstr>
      <vt:lpstr>Principy sociálního podnikání</vt:lpstr>
      <vt:lpstr>Principy sociálního podnikání</vt:lpstr>
      <vt:lpstr>Cílové skupiny</vt:lpstr>
      <vt:lpstr>Podporované aktivity</vt:lpstr>
      <vt:lpstr>Nelze financovat</vt:lpstr>
      <vt:lpstr>Povinné přílohy k žádosti:</vt:lpstr>
      <vt:lpstr>Způsobilé výdaje:</vt:lpstr>
      <vt:lpstr>Indikátory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Postup hodnocení žádostí</vt:lpstr>
      <vt:lpstr>Další kroky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92</cp:revision>
  <dcterms:created xsi:type="dcterms:W3CDTF">2017-10-23T09:57:02Z</dcterms:created>
  <dcterms:modified xsi:type="dcterms:W3CDTF">2018-11-19T14:19:43Z</dcterms:modified>
</cp:coreProperties>
</file>