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EF8-0A09-4930-B3B9-A7BE9FD0732F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4664-CF61-4F05-B1AB-D10A563DA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060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EF8-0A09-4930-B3B9-A7BE9FD0732F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4664-CF61-4F05-B1AB-D10A563DA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070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EF8-0A09-4930-B3B9-A7BE9FD0732F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4664-CF61-4F05-B1AB-D10A563DA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035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EF8-0A09-4930-B3B9-A7BE9FD0732F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4664-CF61-4F05-B1AB-D10A563DA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64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EF8-0A09-4930-B3B9-A7BE9FD0732F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4664-CF61-4F05-B1AB-D10A563DA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081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EF8-0A09-4930-B3B9-A7BE9FD0732F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4664-CF61-4F05-B1AB-D10A563DA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486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EF8-0A09-4930-B3B9-A7BE9FD0732F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4664-CF61-4F05-B1AB-D10A563DA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36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EF8-0A09-4930-B3B9-A7BE9FD0732F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4664-CF61-4F05-B1AB-D10A563DA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32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EF8-0A09-4930-B3B9-A7BE9FD0732F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4664-CF61-4F05-B1AB-D10A563DA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43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EF8-0A09-4930-B3B9-A7BE9FD0732F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4664-CF61-4F05-B1AB-D10A563DA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405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EF8-0A09-4930-B3B9-A7BE9FD0732F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4664-CF61-4F05-B1AB-D10A563DA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0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81EF8-0A09-4930-B3B9-A7BE9FD0732F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74664-CF61-4F05-B1AB-D10A563DA4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98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cita.dotaceeu.cz/gen/krok1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jana.pavlisova@maschrudimsko.cz" TargetMode="External"/><Relationship Id="rId2" Type="http://schemas.openxmlformats.org/officeDocument/2006/relationships/hyperlink" Target="mailto:michaela.lutrova@maschrudimsko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rop.mmr.cz/getmedia/5f04e0a7-ef68-4d59-9c1d-e1db4804f419/Specificka-pravidla-v-62-2_1-CLLD_v-1-2.pdf.aspx?ext=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r.cz/cs/kontakty/kontakty-irop/pardubicky-kraj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mlouvy.gov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09595"/>
          </a:xfrm>
        </p:spPr>
        <p:txBody>
          <a:bodyPr/>
          <a:lstStyle/>
          <a:p>
            <a:r>
              <a:rPr lang="cs-CZ" dirty="0" smtClean="0"/>
              <a:t>Seminář pro příjemce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157078"/>
          </a:xfrm>
        </p:spPr>
        <p:txBody>
          <a:bodyPr>
            <a:normAutofit fontScale="92500" lnSpcReduction="20000"/>
          </a:bodyPr>
          <a:lstStyle/>
          <a:p>
            <a:r>
              <a:rPr lang="cs-CZ" sz="3500" b="1" dirty="0" smtClean="0">
                <a:solidFill>
                  <a:srgbClr val="C00000"/>
                </a:solidFill>
              </a:rPr>
              <a:t>MAS Chrudimsko – IROP – Vytvoření zázemí pro poskytování služeb v území MAS (infrastruktura) – výzva č. 8</a:t>
            </a:r>
          </a:p>
          <a:p>
            <a:endParaRPr lang="cs-CZ" sz="3000" dirty="0" smtClean="0"/>
          </a:p>
          <a:p>
            <a:r>
              <a:rPr lang="cs-CZ" sz="3000" dirty="0" smtClean="0"/>
              <a:t>24. 2. 2020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710281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04158" cy="132556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Žádost o změnu (</a:t>
            </a:r>
            <a:r>
              <a:rPr lang="cs-CZ" dirty="0" err="1" smtClean="0"/>
              <a:t>ŽoZ</a:t>
            </a:r>
            <a:r>
              <a:rPr lang="cs-CZ" dirty="0" smtClean="0"/>
              <a:t>) – po vydání právního aktu – při realizaci (</a:t>
            </a:r>
            <a:r>
              <a:rPr lang="cs-CZ" dirty="0" err="1" smtClean="0"/>
              <a:t>popříp</a:t>
            </a:r>
            <a:r>
              <a:rPr lang="cs-CZ" dirty="0" smtClean="0"/>
              <a:t>. i v udržitelnosti)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u="sng" dirty="0"/>
              <a:t>Změny nezakládající změnu právního aktu </a:t>
            </a:r>
            <a:r>
              <a:rPr lang="cs-CZ" dirty="0"/>
              <a:t>–změny kontakt</a:t>
            </a:r>
            <a:r>
              <a:rPr lang="cs-CZ" dirty="0" smtClean="0"/>
              <a:t>. osob</a:t>
            </a:r>
            <a:r>
              <a:rPr lang="cs-CZ" dirty="0"/>
              <a:t>, změny v </a:t>
            </a:r>
            <a:r>
              <a:rPr lang="cs-CZ" dirty="0" smtClean="0"/>
              <a:t>proj</a:t>
            </a:r>
            <a:r>
              <a:rPr lang="cs-CZ" dirty="0" smtClean="0"/>
              <a:t>ektovém</a:t>
            </a:r>
            <a:r>
              <a:rPr lang="cs-CZ" dirty="0" smtClean="0"/>
              <a:t> </a:t>
            </a:r>
            <a:r>
              <a:rPr lang="cs-CZ" dirty="0"/>
              <a:t>týmu, aj.</a:t>
            </a:r>
          </a:p>
          <a:p>
            <a:pPr lvl="1"/>
            <a:r>
              <a:rPr lang="cs-CZ" u="sng" dirty="0"/>
              <a:t>Změny zakládající změnu právního aktu (</a:t>
            </a:r>
            <a:r>
              <a:rPr lang="cs-CZ" dirty="0"/>
              <a:t>změny termínu ukončení realizace projektu, změny cílových hodnot indikátorů, změny poměru investice/</a:t>
            </a:r>
            <a:r>
              <a:rPr lang="cs-CZ" dirty="0" err="1"/>
              <a:t>neinvestice</a:t>
            </a:r>
            <a:r>
              <a:rPr lang="cs-CZ" dirty="0"/>
              <a:t>, aj.).</a:t>
            </a:r>
          </a:p>
          <a:p>
            <a:pPr lvl="1"/>
            <a:r>
              <a:rPr lang="cs-CZ" dirty="0"/>
              <a:t>Pokud v etapě nastaly změny oproti finančnímu plánu, příjemce </a:t>
            </a:r>
            <a:r>
              <a:rPr lang="cs-CZ" dirty="0">
                <a:solidFill>
                  <a:srgbClr val="FF0000"/>
                </a:solidFill>
              </a:rPr>
              <a:t>nejpozději s datem ukončení etapy předloží </a:t>
            </a:r>
            <a:r>
              <a:rPr lang="cs-CZ" dirty="0" err="1">
                <a:solidFill>
                  <a:srgbClr val="FF0000"/>
                </a:solidFill>
              </a:rPr>
              <a:t>ŽoZ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cs-CZ" dirty="0" err="1"/>
              <a:t>ŽoP</a:t>
            </a:r>
            <a:r>
              <a:rPr lang="cs-CZ" dirty="0"/>
              <a:t>/</a:t>
            </a:r>
            <a:r>
              <a:rPr lang="cs-CZ" dirty="0" err="1"/>
              <a:t>ZoR</a:t>
            </a:r>
            <a:r>
              <a:rPr lang="cs-CZ" dirty="0"/>
              <a:t> projektu/</a:t>
            </a:r>
            <a:r>
              <a:rPr lang="cs-CZ" dirty="0" err="1"/>
              <a:t>ZoU</a:t>
            </a:r>
            <a:r>
              <a:rPr lang="cs-CZ" dirty="0"/>
              <a:t> projektu je možné rozpracovat před podáním a schválením </a:t>
            </a:r>
            <a:r>
              <a:rPr lang="cs-CZ" dirty="0" err="1"/>
              <a:t>ŽoZ</a:t>
            </a:r>
            <a:r>
              <a:rPr lang="cs-CZ" dirty="0"/>
              <a:t>, ale zaregistrování/podání </a:t>
            </a:r>
            <a:r>
              <a:rPr lang="cs-CZ" dirty="0" err="1"/>
              <a:t>ŽoP</a:t>
            </a:r>
            <a:r>
              <a:rPr lang="cs-CZ" dirty="0"/>
              <a:t>/</a:t>
            </a:r>
            <a:r>
              <a:rPr lang="cs-CZ" dirty="0" err="1"/>
              <a:t>ZoR</a:t>
            </a:r>
            <a:r>
              <a:rPr lang="cs-CZ" dirty="0"/>
              <a:t> je možné až po schválení žádosti o změnu.</a:t>
            </a:r>
          </a:p>
          <a:p>
            <a:pPr lvl="1"/>
            <a:r>
              <a:rPr lang="cs-CZ" dirty="0"/>
              <a:t>Nejprve musí být schválena </a:t>
            </a:r>
            <a:r>
              <a:rPr lang="cs-CZ" dirty="0" err="1"/>
              <a:t>ŽoZ</a:t>
            </a:r>
            <a:r>
              <a:rPr lang="cs-CZ" dirty="0"/>
              <a:t>, poté příjemce předloží </a:t>
            </a:r>
            <a:r>
              <a:rPr lang="cs-CZ" dirty="0" err="1"/>
              <a:t>ŽoP</a:t>
            </a:r>
            <a:r>
              <a:rPr lang="cs-CZ" dirty="0"/>
              <a:t> a </a:t>
            </a:r>
            <a:r>
              <a:rPr lang="cs-CZ" dirty="0" err="1"/>
              <a:t>ZoR</a:t>
            </a:r>
            <a:r>
              <a:rPr lang="cs-CZ" dirty="0"/>
              <a:t> projektu, případně </a:t>
            </a:r>
            <a:r>
              <a:rPr lang="cs-CZ" dirty="0" err="1"/>
              <a:t>ZoU</a:t>
            </a:r>
            <a:r>
              <a:rPr lang="cs-CZ" dirty="0"/>
              <a:t> projektu.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3353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změnu (</a:t>
            </a:r>
            <a:r>
              <a:rPr lang="cs-CZ" dirty="0" err="1" smtClean="0"/>
              <a:t>ŽoZ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Přílohou žádosti o změnu týkající se zakázky na </a:t>
            </a:r>
            <a:r>
              <a:rPr lang="cs-CZ" b="1" dirty="0"/>
              <a:t>stavební práce </a:t>
            </a:r>
            <a:r>
              <a:rPr lang="cs-CZ" dirty="0"/>
              <a:t>může být položkový rozpočet stavby, který je zpracovaný ve shodné struktuře a formátu jako smluvní rozpočet stavby, případně jiný rozpočet odsouhlasený CRR. </a:t>
            </a:r>
          </a:p>
          <a:p>
            <a:r>
              <a:rPr lang="cs-CZ" dirty="0"/>
              <a:t>Jakoukoliv změnu v rozpočtu projektu je příjemce povinen oznámit formou žádosti o změnu. </a:t>
            </a:r>
          </a:p>
          <a:p>
            <a:r>
              <a:rPr lang="cs-CZ" dirty="0"/>
              <a:t>Pokud dojde k úspoře v nějaké položce, může příjemce dané finanční prostředky využít, ale pouze na věci definované Obecnými pravidly (viz kap.16.5.), po schválení </a:t>
            </a:r>
            <a:r>
              <a:rPr lang="cs-CZ" dirty="0" err="1"/>
              <a:t>ŽoZ</a:t>
            </a:r>
            <a:r>
              <a:rPr lang="cs-CZ" dirty="0">
                <a:solidFill>
                  <a:srgbClr val="FF0000"/>
                </a:solidFill>
              </a:rPr>
              <a:t>, doporučujeme konzultovat s MAS/CRR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0330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změnu (</a:t>
            </a:r>
            <a:r>
              <a:rPr lang="cs-CZ" dirty="0" err="1" smtClean="0"/>
              <a:t>ŽoZ</a:t>
            </a:r>
            <a:r>
              <a:rPr lang="cs-CZ" dirty="0" smtClean="0"/>
              <a:t>) – upozornění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Změny, které mají vliv na aktivity projektu, splnění účelu a cílů projektu nebo na dobu realizace či udržitelnosti projektu, nesmí příjemce provést bez předchozího souhlasu ŘO IROP. Změnové řízení v MS2014+ musí být zahájeno před vlastní realizací požadované změny.</a:t>
            </a:r>
          </a:p>
          <a:p>
            <a:endParaRPr lang="cs-CZ" dirty="0"/>
          </a:p>
          <a:p>
            <a:r>
              <a:rPr lang="cs-CZ" dirty="0"/>
              <a:t>Pozdní předložení </a:t>
            </a:r>
            <a:r>
              <a:rPr lang="cs-CZ" dirty="0" err="1"/>
              <a:t>ŽoZ</a:t>
            </a:r>
            <a:r>
              <a:rPr lang="cs-CZ" dirty="0"/>
              <a:t> o prodloužení termínu ukončení realizace projektu za termín, uvedený v právním aktu, ŘO IROP schválí a dotace bude krácena, případně bude vyměřen odvod za pozdní podání </a:t>
            </a:r>
            <a:r>
              <a:rPr lang="cs-CZ" dirty="0" err="1"/>
              <a:t>ŽoZ</a:t>
            </a:r>
            <a:r>
              <a:rPr lang="cs-CZ" dirty="0"/>
              <a:t>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5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Monitoring zahrnuje: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Zpráva o realizaci, její přílohou je Žádost o platbu</a:t>
            </a:r>
          </a:p>
          <a:p>
            <a:r>
              <a:rPr lang="cs-CZ" dirty="0"/>
              <a:t>Průběžná zpráva o realizaci</a:t>
            </a:r>
          </a:p>
          <a:p>
            <a:r>
              <a:rPr lang="cs-CZ" dirty="0"/>
              <a:t>Závěrečná zpráva o realizaci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966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(</a:t>
            </a:r>
            <a:r>
              <a:rPr lang="cs-CZ" dirty="0" err="1" smtClean="0"/>
              <a:t>ZoR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Nutno podat vždy 20 PD od ukončení etapy</a:t>
            </a:r>
          </a:p>
          <a:p>
            <a:r>
              <a:rPr lang="cs-CZ" dirty="0"/>
              <a:t>Elektronickou formou </a:t>
            </a:r>
            <a:endParaRPr lang="cs-CZ" dirty="0"/>
          </a:p>
          <a:p>
            <a:r>
              <a:rPr lang="cs-CZ" dirty="0" smtClean="0"/>
              <a:t>Žadatel </a:t>
            </a:r>
            <a:r>
              <a:rPr lang="cs-CZ" dirty="0"/>
              <a:t>bude automaticky informován depeší o blížícím se termínu předložení </a:t>
            </a:r>
            <a:r>
              <a:rPr lang="cs-CZ" dirty="0" err="1"/>
              <a:t>ZoR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6346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</a:t>
            </a:r>
            <a:r>
              <a:rPr lang="cs-CZ" dirty="0" err="1" smtClean="0"/>
              <a:t>ŽoP</a:t>
            </a:r>
            <a:r>
              <a:rPr lang="cs-CZ" dirty="0" smtClean="0"/>
              <a:t> a </a:t>
            </a:r>
            <a:r>
              <a:rPr lang="cs-CZ" dirty="0" err="1" smtClean="0"/>
              <a:t>ZoR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cs-CZ" dirty="0" smtClean="0"/>
              <a:t>Fotodokumentace výstupů projektu</a:t>
            </a:r>
          </a:p>
          <a:p>
            <a:pPr lvl="1"/>
            <a:r>
              <a:rPr lang="cs-CZ" dirty="0" smtClean="0"/>
              <a:t>Protokol </a:t>
            </a:r>
            <a:r>
              <a:rPr lang="cs-CZ" dirty="0"/>
              <a:t>o předání a převzetí díla a odstranění vad a nedodělků bránících užívání díla,</a:t>
            </a:r>
          </a:p>
          <a:p>
            <a:pPr lvl="1"/>
            <a:r>
              <a:rPr lang="cs-CZ" dirty="0"/>
              <a:t>Kolaudační rozhodnutí, kolaudační souhlas.</a:t>
            </a:r>
          </a:p>
          <a:p>
            <a:pPr lvl="1"/>
            <a:r>
              <a:rPr lang="cs-CZ" dirty="0"/>
              <a:t>Faktury, daňové doklady označené číslem projektu</a:t>
            </a:r>
          </a:p>
          <a:p>
            <a:pPr lvl="1"/>
            <a:r>
              <a:rPr lang="cs-CZ" dirty="0"/>
              <a:t>Doklady o úhradě (bankovní výpis), předávací protokoly, dodací listy</a:t>
            </a:r>
          </a:p>
          <a:p>
            <a:pPr lvl="1"/>
            <a:r>
              <a:rPr lang="cs-CZ" dirty="0"/>
              <a:t>Výpis z účetní evidence</a:t>
            </a:r>
          </a:p>
          <a:p>
            <a:pPr lvl="1"/>
            <a:r>
              <a:rPr lang="cs-CZ" dirty="0"/>
              <a:t>Doklady k veřejné zakázce</a:t>
            </a:r>
          </a:p>
          <a:p>
            <a:pPr lvl="1"/>
            <a:r>
              <a:rPr lang="cs-CZ" dirty="0"/>
              <a:t>Kopii smlouvy o zřízení bankovního účtu a kopii smluv ke všem účtům, ze kterých byly provedeny úhrady, </a:t>
            </a:r>
            <a:r>
              <a:rPr lang="cs-CZ" dirty="0">
                <a:solidFill>
                  <a:srgbClr val="FF0000"/>
                </a:solidFill>
              </a:rPr>
              <a:t>B.Ú. musí být aktivní po celou dobu udržitelnosti</a:t>
            </a:r>
          </a:p>
          <a:p>
            <a:pPr lvl="1"/>
            <a:r>
              <a:rPr lang="cs-CZ" dirty="0"/>
              <a:t>Podklady prokazující dodržení pravidel publicity - fotodokumentace</a:t>
            </a:r>
          </a:p>
          <a:p>
            <a:pPr lvl="1"/>
            <a:r>
              <a:rPr lang="cs-CZ" dirty="0"/>
              <a:t>DPH – přenesená daňová povinnost – doložení splnění daňové povinnosti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5972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 (</a:t>
            </a:r>
            <a:r>
              <a:rPr lang="cs-CZ" dirty="0" err="1" smtClean="0"/>
              <a:t>ŽoP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600" dirty="0"/>
              <a:t>Postup pro vyplnění v systému je uveden v Příloze č. 26 Obecných pravidel</a:t>
            </a:r>
          </a:p>
          <a:p>
            <a:pPr>
              <a:lnSpc>
                <a:spcPct val="110000"/>
              </a:lnSpc>
            </a:pPr>
            <a:r>
              <a:rPr lang="cs-CZ" sz="2600" dirty="0"/>
              <a:t>Základní pravidla vykazování výdajů: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Každý doklad označen číslem projektu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Příjemce musí všechny položky průkazně dokladovat a předložit při kontrolách a auditech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Na výpise z účtu jednoznačně identifikovat platby vztahující se k projektu</a:t>
            </a:r>
          </a:p>
          <a:p>
            <a:pPr>
              <a:lnSpc>
                <a:spcPct val="110000"/>
              </a:lnSpc>
            </a:pPr>
            <a:r>
              <a:rPr lang="cs-CZ" sz="2600" dirty="0"/>
              <a:t>Dotace bude převedena pouze na bankovní účet zřízený na jméno příjemce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0584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Žádost o platbu (</a:t>
            </a:r>
            <a:r>
              <a:rPr lang="cs-CZ" dirty="0" err="1"/>
              <a:t>ŽoP</a:t>
            </a:r>
            <a:r>
              <a:rPr lang="cs-CZ" dirty="0"/>
              <a:t>) -  časté chyby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cs-CZ" dirty="0"/>
              <a:t>Nedoložené kopie smluv od bankovních účtů </a:t>
            </a:r>
          </a:p>
          <a:p>
            <a:pPr>
              <a:lnSpc>
                <a:spcPct val="110000"/>
              </a:lnSpc>
            </a:pPr>
            <a:r>
              <a:rPr lang="cs-CZ" dirty="0"/>
              <a:t>Absence příloh k účetních dokladům (objednávka, smlouva o dílo, předávací protokol, dodací list, soupis provedených prací, výpis z účtu)</a:t>
            </a:r>
          </a:p>
          <a:p>
            <a:pPr>
              <a:lnSpc>
                <a:spcPct val="110000"/>
              </a:lnSpc>
            </a:pPr>
            <a:r>
              <a:rPr lang="cs-CZ" dirty="0"/>
              <a:t>K publicitě není doložena fotodokumentace a není patrné, zda je v místě realizace</a:t>
            </a:r>
          </a:p>
          <a:p>
            <a:pPr>
              <a:lnSpc>
                <a:spcPct val="110000"/>
              </a:lnSpc>
            </a:pPr>
            <a:r>
              <a:rPr lang="cs-CZ" dirty="0"/>
              <a:t>Naplnění indikátorů nebývá doloženo relevantními dokumenty/fotodokumentací</a:t>
            </a:r>
          </a:p>
          <a:p>
            <a:pPr>
              <a:lnSpc>
                <a:spcPct val="110000"/>
              </a:lnSpc>
            </a:pPr>
            <a:r>
              <a:rPr lang="cs-CZ" dirty="0"/>
              <a:t>Číslo bankovního účtu uvedené ve smlouvě s dodavatelem se neshoduje s číslem bankovního účtu uvedeného na faktuře</a:t>
            </a:r>
          </a:p>
          <a:p>
            <a:pPr>
              <a:lnSpc>
                <a:spcPct val="110000"/>
              </a:lnSpc>
            </a:pPr>
            <a:r>
              <a:rPr lang="cs-CZ" dirty="0"/>
              <a:t>Stavební rozpočet – předložený soupis provedených prací nemá shodnou strukturu a formát jako byl smluvní rozpočet stavby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0371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Žádost o platbu (</a:t>
            </a:r>
            <a:r>
              <a:rPr lang="cs-CZ" dirty="0" err="1"/>
              <a:t>ŽoP</a:t>
            </a:r>
            <a:r>
              <a:rPr lang="cs-CZ" dirty="0"/>
              <a:t>) -  časté chyby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Chyby v soupisce dokladů -  vyplněné doklady neodpovídají skutečnosti:</a:t>
            </a:r>
          </a:p>
          <a:p>
            <a:pPr lvl="1"/>
            <a:r>
              <a:rPr lang="cs-CZ" dirty="0"/>
              <a:t>Nejsou vyplněna pole – číslo smlouvy/objednávky, ke které se doklad vztahuje a číslo výběrového řízení</a:t>
            </a:r>
          </a:p>
          <a:p>
            <a:pPr lvl="1"/>
            <a:r>
              <a:rPr lang="cs-CZ" dirty="0"/>
              <a:t>Nesoulad mezi uvedenými úhradami faktur a doloženými úhradami faktur na základě výpisu z účtu</a:t>
            </a:r>
          </a:p>
          <a:p>
            <a:pPr lvl="1"/>
            <a:r>
              <a:rPr lang="cs-CZ" dirty="0"/>
              <a:t>U výdajů na stavební práce je nezbytné rozdělení mezi hlavní, vedlejší a nezpůsobilé výdaje</a:t>
            </a:r>
          </a:p>
          <a:p>
            <a:pPr lvl="1"/>
            <a:r>
              <a:rPr lang="cs-CZ" dirty="0"/>
              <a:t>Na fakturách není uvedena jednoznačná vazba na projektu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1929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Monitoring – udržitelnost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/>
              <a:t>a) Průběžná zpráva o udržitelnosti</a:t>
            </a:r>
          </a:p>
          <a:p>
            <a:pPr marL="0" lvl="0" indent="0">
              <a:buNone/>
            </a:pPr>
            <a:r>
              <a:rPr lang="cs-CZ" dirty="0"/>
              <a:t>b) Závěrečná zpráva o udržitelnosti </a:t>
            </a:r>
          </a:p>
        </p:txBody>
      </p:sp>
    </p:spTree>
    <p:extLst>
      <p:ext uri="{BB962C8B-B14F-4D97-AF65-F5344CB8AC3E}">
        <p14:creationId xmlns:p14="http://schemas.microsoft.com/office/powerpoint/2010/main" val="112187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Důležité dokumenty</a:t>
            </a:r>
          </a:p>
          <a:p>
            <a:r>
              <a:rPr lang="cs-CZ" dirty="0" smtClean="0"/>
              <a:t>Veřejné zakázky</a:t>
            </a:r>
          </a:p>
          <a:p>
            <a:r>
              <a:rPr lang="cs-CZ" dirty="0" smtClean="0"/>
              <a:t>Žádost o změnu</a:t>
            </a:r>
          </a:p>
          <a:p>
            <a:r>
              <a:rPr lang="cs-CZ" dirty="0" smtClean="0"/>
              <a:t>Monitoring, udržitelnost</a:t>
            </a:r>
          </a:p>
          <a:p>
            <a:r>
              <a:rPr lang="cs-CZ" dirty="0" smtClean="0"/>
              <a:t>Publicita, účetnictví, archivace</a:t>
            </a:r>
          </a:p>
          <a:p>
            <a:r>
              <a:rPr lang="cs-CZ" dirty="0" smtClean="0"/>
              <a:t>Různé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70243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Udržitelnost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Zahájení udržitelnosti – od poslední platby z ŘO IROP příjemci, nastavení v MS2014+ stav Projekt finančně ukončen ze strany ŘO</a:t>
            </a:r>
          </a:p>
          <a:p>
            <a:r>
              <a:rPr lang="cs-CZ" dirty="0"/>
              <a:t>O  zahájení udržitelnosti je příjemce informován automatickou depeší </a:t>
            </a:r>
          </a:p>
          <a:p>
            <a:r>
              <a:rPr lang="cs-CZ" dirty="0"/>
              <a:t>Doba udržitelnosti – 5 let</a:t>
            </a:r>
          </a:p>
          <a:p>
            <a:r>
              <a:rPr lang="cs-CZ" dirty="0"/>
              <a:t>Indikátory:</a:t>
            </a:r>
          </a:p>
          <a:p>
            <a:pPr lvl="1"/>
            <a:r>
              <a:rPr lang="cs-CZ" dirty="0"/>
              <a:t>Příjemce je povinen udržet dosažené hodnoty indikátorů a zachovat výsledky projektu po dobu pěti let od zahájení udržitelnosti, pokud příjemce v době udržitelnosti dané hodnoty neudrží bude sankcionován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86370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Příjemce je po dobu udržitelnosti povinen zejména: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povinnosti příjemce v době udržitelnosti jsou definovány v kap. 20 Obecných pravidel.</a:t>
            </a:r>
          </a:p>
          <a:p>
            <a:r>
              <a:rPr lang="cs-CZ" dirty="0"/>
              <a:t>řádně uchovávat veškerou dokumentaci a účetní doklady související s realizací projektu,</a:t>
            </a:r>
          </a:p>
          <a:p>
            <a:r>
              <a:rPr lang="cs-CZ" dirty="0"/>
              <a:t>veškerý pořízený majetek používat k účelu, ke kterému se zavázal v žádosti o podporu,</a:t>
            </a:r>
          </a:p>
          <a:p>
            <a:r>
              <a:rPr lang="cs-CZ" dirty="0"/>
              <a:t>zajistit financování veškerých výdajů spojených s provozem a údržbou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43012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Příjemce je po dobu udržitelnosti povinen zejména: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době udržitelnosti projektu musí být veškerý pořízený majetek evidován</a:t>
            </a:r>
          </a:p>
          <a:p>
            <a:r>
              <a:rPr lang="cs-CZ" dirty="0"/>
              <a:t>v době udržitelnosti musí být dodržovány cílové hodnoty indikátorů stanovené v Rozhodnutí/Stanovení výdajů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2341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Lhůty pro předkládání zpráv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7958"/>
            <a:ext cx="10515600" cy="4669005"/>
          </a:xfrm>
        </p:spPr>
        <p:txBody>
          <a:bodyPr>
            <a:normAutofit/>
          </a:bodyPr>
          <a:lstStyle/>
          <a:p>
            <a:r>
              <a:rPr lang="cs-CZ" sz="1800" dirty="0" smtClean="0"/>
              <a:t>Všechny zprávy se předkládají Elektronickou formou v modulu Zpráva o realizaci projektu v MS2014+</a:t>
            </a:r>
            <a:endParaRPr lang="cs-CZ" sz="1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414473"/>
              </p:ext>
            </p:extLst>
          </p:nvPr>
        </p:nvGraphicFramePr>
        <p:xfrm>
          <a:off x="838200" y="1828165"/>
          <a:ext cx="105156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4579">
                  <a:extLst>
                    <a:ext uri="{9D8B030D-6E8A-4147-A177-3AD203B41FA5}">
                      <a16:colId xmlns:a16="http://schemas.microsoft.com/office/drawing/2014/main" val="61650567"/>
                    </a:ext>
                  </a:extLst>
                </a:gridCol>
                <a:gridCol w="5133474">
                  <a:extLst>
                    <a:ext uri="{9D8B030D-6E8A-4147-A177-3AD203B41FA5}">
                      <a16:colId xmlns:a16="http://schemas.microsoft.com/office/drawing/2014/main" val="2109074624"/>
                    </a:ext>
                  </a:extLst>
                </a:gridCol>
                <a:gridCol w="3637547">
                  <a:extLst>
                    <a:ext uri="{9D8B030D-6E8A-4147-A177-3AD203B41FA5}">
                      <a16:colId xmlns:a16="http://schemas.microsoft.com/office/drawing/2014/main" val="9287165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Typ zprávy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Předkládání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Lhůty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546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ZoR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Příjemce ji předkládá společně s </a:t>
                      </a:r>
                      <a:r>
                        <a:rPr lang="cs-CZ" dirty="0" err="1" smtClean="0"/>
                        <a:t>ŽoP</a:t>
                      </a:r>
                      <a:r>
                        <a:rPr lang="cs-CZ" dirty="0" smtClean="0"/>
                        <a:t>. Závěrečná </a:t>
                      </a:r>
                      <a:r>
                        <a:rPr lang="cs-CZ" dirty="0" err="1" smtClean="0"/>
                        <a:t>ZoR</a:t>
                      </a:r>
                      <a:r>
                        <a:rPr lang="cs-CZ" dirty="0" smtClean="0"/>
                        <a:t> projektu</a:t>
                      </a:r>
                      <a:r>
                        <a:rPr lang="cs-CZ" baseline="0" dirty="0" smtClean="0"/>
                        <a:t> má stejnou strukturu jako Průběžná </a:t>
                      </a:r>
                      <a:r>
                        <a:rPr lang="cs-CZ" baseline="0" dirty="0" err="1" smtClean="0"/>
                        <a:t>ZoR</a:t>
                      </a:r>
                      <a:r>
                        <a:rPr lang="cs-CZ" baseline="0" dirty="0" smtClean="0"/>
                        <a:t> projektu.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20 pracovních dní od ukončení realizace projektu.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07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Průběžná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ZoU</a:t>
                      </a:r>
                      <a:r>
                        <a:rPr lang="cs-CZ" baseline="0" dirty="0" smtClean="0"/>
                        <a:t> projektu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Udržitelnost se počítá od poslední</a:t>
                      </a:r>
                      <a:r>
                        <a:rPr lang="cs-CZ" baseline="0" dirty="0" smtClean="0"/>
                        <a:t> platby příjemci, tzn. Následující den po datu, kdy projekt nabyl centrální stav „Projekt finančně ukončen ze strany ŘO“.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Příjemce podává Průběžnou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ZoU</a:t>
                      </a:r>
                      <a:r>
                        <a:rPr lang="cs-CZ" baseline="0" dirty="0" smtClean="0"/>
                        <a:t> projektu po dobu udržitelnosti vždy do 10 pracovních dní od konce ročního monitorovacího období. Monitorovací období začíná prvním dnem doby udržitelnosti.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532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Závěrečná </a:t>
                      </a:r>
                      <a:r>
                        <a:rPr lang="cs-CZ" dirty="0" err="1" smtClean="0"/>
                        <a:t>ZoU</a:t>
                      </a:r>
                      <a:r>
                        <a:rPr lang="cs-CZ" dirty="0" smtClean="0"/>
                        <a:t> projektu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Zprávu předkládá příjemce po ukončení doby udržitelnosti. Podání Závěrečné </a:t>
                      </a:r>
                      <a:r>
                        <a:rPr lang="cs-CZ" dirty="0" err="1" smtClean="0"/>
                        <a:t>ZoU</a:t>
                      </a:r>
                      <a:r>
                        <a:rPr lang="cs-CZ" baseline="0" dirty="0" smtClean="0"/>
                        <a:t> projektu je možné až po schválení poslední Průběžné </a:t>
                      </a:r>
                      <a:r>
                        <a:rPr lang="cs-CZ" baseline="0" dirty="0" err="1" smtClean="0"/>
                        <a:t>ZoU</a:t>
                      </a:r>
                      <a:r>
                        <a:rPr lang="cs-CZ" baseline="0" dirty="0" smtClean="0"/>
                        <a:t> projektu.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10 pracovních dní ode dne ukončení udržitelnosti projektu.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521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291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Publicita – povinné informační a propagační nástroje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84660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Internetové stránky</a:t>
            </a:r>
          </a:p>
          <a:p>
            <a:pPr lvl="1"/>
            <a:r>
              <a:rPr lang="cs-CZ" dirty="0" smtClean="0"/>
              <a:t>Stručný popis projektu, jeho cíle, výsledky a informace, že je na projekt poskytována finanční podpora z EU</a:t>
            </a:r>
          </a:p>
          <a:p>
            <a:pPr lvl="1"/>
            <a:r>
              <a:rPr lang="cs-CZ" dirty="0" smtClean="0"/>
              <a:t>Umístění loga EU a MMR ČR se všemi náležitostmi tak, aby bylo viditelné při otevření bez nutnosti rolování.</a:t>
            </a:r>
          </a:p>
          <a:p>
            <a:r>
              <a:rPr lang="cs-CZ" dirty="0" smtClean="0"/>
              <a:t>Plakát – po zahájení realizace</a:t>
            </a:r>
          </a:p>
          <a:p>
            <a:pPr lvl="1"/>
            <a:r>
              <a:rPr lang="cs-CZ" dirty="0" smtClean="0"/>
              <a:t>Plakát o minimální velikosti A3 (lze použít na výšku i na šířku)</a:t>
            </a:r>
          </a:p>
          <a:p>
            <a:pPr lvl="1"/>
            <a:r>
              <a:rPr lang="cs-CZ" dirty="0" smtClean="0"/>
              <a:t>Na plakátu musí být uveden název projektu, hlavní cíl projektu a věta: Projekt &lt;název projektu&gt; je spolufinancován Evropskou unií. Název musí odpovídat názvu uvedenému v systému MS2014+ a to buď jeho plné nebo jeho zkrácené verzi (v závislosti na prostorových možnostech).</a:t>
            </a:r>
          </a:p>
          <a:p>
            <a:r>
              <a:rPr lang="cs-CZ" dirty="0" smtClean="0"/>
              <a:t>O zveřejnění informací na webu a zveřejnění dočasného billboardu nebo plakátu příjemce informuje ve </a:t>
            </a:r>
            <a:r>
              <a:rPr lang="cs-CZ" dirty="0" err="1" smtClean="0"/>
              <a:t>ZoR</a:t>
            </a:r>
            <a:endParaRPr lang="cs-CZ" dirty="0" smtClean="0"/>
          </a:p>
          <a:p>
            <a:r>
              <a:rPr lang="cs-CZ" dirty="0" smtClean="0"/>
              <a:t>Generátor povinné publicity: </a:t>
            </a:r>
            <a:r>
              <a:rPr lang="cs-CZ" dirty="0">
                <a:hlinkClick r:id="rId2"/>
              </a:rPr>
              <a:t>https://publicita.dotaceeu.cz/gen/krok1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057100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Povinnost jednoznačného zaúčtování k projektu všech účetních položek vztahujících se k projektu a povinnost označovat všechny účetní doklady číslem projektu</a:t>
            </a:r>
          </a:p>
          <a:p>
            <a:r>
              <a:rPr lang="cs-CZ" dirty="0"/>
              <a:t>V době udržitelnosti je nutné evidovat v oddělené účetní evidenci provozní příjmy a výdaje, které přímo souvisí s realizovanou operací, tzn. např. výdaje na opravu či údržbu majetku pořízeného z dotace</a:t>
            </a:r>
          </a:p>
          <a:p>
            <a:r>
              <a:rPr lang="cs-CZ" dirty="0"/>
              <a:t>Bude-li příjemce využívat jeden bankovní účet pro více projektů či celou účetní jednotku, je nutné na výpisech z účtu jednoznačně identifikovat platby, vztahující se k projektu financovanému z IROP.</a:t>
            </a:r>
          </a:p>
          <a:p>
            <a:r>
              <a:rPr lang="cs-CZ" dirty="0"/>
              <a:t>Vedení účetnictví s jednoznačnou vazbou k projektu se týká všech nákladů a výnosů, které musí být v účetnictví samostatně evidovány pomocí středisek, zakázek nebo analytických účtů</a:t>
            </a:r>
          </a:p>
          <a:p>
            <a:r>
              <a:rPr lang="cs-CZ" dirty="0"/>
              <a:t>ŘO IROP umožňuje příjemcům vkládat případné výdaje plynoucí ze zálohových faktur do žádostí o platbu až v okamžiku, kdy dojde k jejich vyúčtování ze strany příjemce a dodavatele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64311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Doporučujeme příjemcům sjednat si pojištění majetku pořízeného z dotace IROP. Pojištění je vhodné zejména pro případ, kdy v průběhu realizace projektu nebo v období udržitelnosti dojde ke zničení nebo poškození majetku pořízeného z dotace. Příjemce nebude schopen naplnit účel projektu a zachovat po stanovené období výsledky realizace projektu a bude povinen vyplacenou dotaci vrátit.</a:t>
            </a:r>
          </a:p>
          <a:p>
            <a:r>
              <a:rPr lang="cs-CZ" dirty="0"/>
              <a:t>Pojištění majetku není povinné a výdaje na něj nejsou způsobilé.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5211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Archivací se rozumí uchování originálů dokumentů nebo záznamů v elektronické podobě a jejich provedených změn (původní verze, aktualizované verze, platné verze, doklady o změnových řízeních projektu)</a:t>
            </a:r>
          </a:p>
          <a:p>
            <a:r>
              <a:rPr lang="cs-CZ" dirty="0"/>
              <a:t>Všechny dokumenty musí příjemce archivovat minimálně do roku 2028</a:t>
            </a:r>
          </a:p>
          <a:p>
            <a:r>
              <a:rPr lang="cs-CZ" dirty="0"/>
              <a:t>Příjemce musí zajistit dostupnost dokladů o projektu pro kontroly prováděné oprávněnými osobami</a:t>
            </a:r>
          </a:p>
          <a:p>
            <a:r>
              <a:rPr lang="cs-CZ" u="sng" dirty="0"/>
              <a:t>Doporučení ŘO</a:t>
            </a:r>
            <a:r>
              <a:rPr lang="cs-CZ" dirty="0"/>
              <a:t>: vytvořit úplný soubor všech dokumentů a dokladů, vztahujících se k jejich projektu. Pokud soubor obsahuje kopie dokumentů a dokladů, doporučujeme, aby na nich byl vyznačen odkaz na uložení originálu. Tím bude zajištěna možnost jednoduché, rychlé a úplné kontroly dokumentace.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22934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5651" y="3901196"/>
            <a:ext cx="6108032" cy="1325563"/>
          </a:xfrm>
        </p:spPr>
        <p:txBody>
          <a:bodyPr>
            <a:normAutofit/>
          </a:bodyPr>
          <a:lstStyle/>
          <a:p>
            <a:r>
              <a:rPr lang="cs-CZ" sz="4000" dirty="0" smtClean="0"/>
              <a:t>Děkujeme za pozornost.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0066" y="3312692"/>
            <a:ext cx="4760495" cy="2791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 smtClean="0"/>
              <a:t>Ing. Michaela Lutrová</a:t>
            </a:r>
          </a:p>
          <a:p>
            <a:pPr marL="0" indent="0">
              <a:buNone/>
            </a:pPr>
            <a:r>
              <a:rPr lang="cs-CZ" sz="1800" dirty="0" smtClean="0"/>
              <a:t>+420 605 970 057</a:t>
            </a:r>
          </a:p>
          <a:p>
            <a:pPr marL="0" indent="0">
              <a:buNone/>
            </a:pPr>
            <a:r>
              <a:rPr lang="cs-CZ" sz="1800" dirty="0">
                <a:hlinkClick r:id="rId2"/>
              </a:rPr>
              <a:t>m</a:t>
            </a:r>
            <a:r>
              <a:rPr lang="cs-CZ" sz="1800" dirty="0" smtClean="0">
                <a:hlinkClick r:id="rId2"/>
              </a:rPr>
              <a:t>ichaela.lutrova@maschrudimsko.cz</a:t>
            </a:r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Bc. Jana Pavlišová</a:t>
            </a:r>
          </a:p>
          <a:p>
            <a:pPr marL="0" indent="0">
              <a:buNone/>
            </a:pPr>
            <a:r>
              <a:rPr lang="cs-CZ" sz="1800" dirty="0" smtClean="0"/>
              <a:t>+420 731 188 837</a:t>
            </a:r>
          </a:p>
          <a:p>
            <a:pPr marL="0" indent="0">
              <a:buNone/>
            </a:pPr>
            <a:r>
              <a:rPr lang="cs-CZ" sz="1800" dirty="0" smtClean="0">
                <a:hlinkClick r:id="rId3"/>
              </a:rPr>
              <a:t>jana.pavlisova@maschrudimsko.cz</a:t>
            </a:r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</p:txBody>
      </p:sp>
      <p:sp>
        <p:nvSpPr>
          <p:cNvPr id="5" name="Obdélník 4"/>
          <p:cNvSpPr/>
          <p:nvPr/>
        </p:nvSpPr>
        <p:spPr>
          <a:xfrm>
            <a:off x="8742947" y="-962526"/>
            <a:ext cx="3689685" cy="17806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0561" y="718362"/>
            <a:ext cx="6321439" cy="1261929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110066" y="1466033"/>
            <a:ext cx="478455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u="sng" dirty="0"/>
              <a:t>Kontakty</a:t>
            </a:r>
          </a:p>
          <a:p>
            <a:r>
              <a:rPr lang="cs-CZ" sz="3200" dirty="0" err="1"/>
              <a:t>Resselovo</a:t>
            </a:r>
            <a:r>
              <a:rPr lang="cs-CZ" sz="3200" dirty="0"/>
              <a:t> náměstí 77</a:t>
            </a:r>
          </a:p>
          <a:p>
            <a:r>
              <a:rPr lang="cs-CZ" sz="3200" dirty="0"/>
              <a:t>537 01 Chrudim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0594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Obecná pravidla pro žadatele a příjemce (přílohy obecných pravidel – postup </a:t>
            </a:r>
            <a:r>
              <a:rPr lang="cs-CZ" dirty="0" err="1" smtClean="0"/>
              <a:t>ZoR</a:t>
            </a:r>
            <a:r>
              <a:rPr lang="cs-CZ" dirty="0" smtClean="0"/>
              <a:t>, </a:t>
            </a:r>
            <a:r>
              <a:rPr lang="cs-CZ" dirty="0" err="1" smtClean="0"/>
              <a:t>ŽoP</a:t>
            </a:r>
            <a:r>
              <a:rPr lang="cs-CZ" dirty="0" smtClean="0"/>
              <a:t>, </a:t>
            </a:r>
            <a:r>
              <a:rPr lang="cs-CZ" dirty="0" err="1" smtClean="0"/>
              <a:t>ZoU</a:t>
            </a:r>
            <a:r>
              <a:rPr lang="cs-CZ" dirty="0" smtClean="0"/>
              <a:t>)</a:t>
            </a:r>
          </a:p>
          <a:p>
            <a:r>
              <a:rPr lang="cs-CZ" dirty="0" smtClean="0"/>
              <a:t>Specifická pravidla pro žadatele a příjemce</a:t>
            </a:r>
          </a:p>
          <a:p>
            <a:pPr lvl="1"/>
            <a:r>
              <a:rPr lang="cs-CZ" dirty="0">
                <a:hlinkClick r:id="rId2"/>
              </a:rPr>
              <a:t>https://irop.mmr.cz/getmedia/5f04e0a7-ef68-4d59-9c1d-e1db4804f419/Specificka-pravidla-v-62-2_1-CLLD_v-1-2.pdf.aspx?ext=.pdf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2200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498305" cy="1325563"/>
          </a:xfrm>
        </p:spPr>
        <p:txBody>
          <a:bodyPr/>
          <a:lstStyle/>
          <a:p>
            <a:r>
              <a:rPr lang="cs-CZ" dirty="0"/>
              <a:t>Vypracujte jednotlivé zprávy s dostatečným předstihem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Prosíme Vás, abyste finalizovali předkládané materiály v informačním systému MS2014+ s dostatečnou časovou rezervou. Ani opožděné podání v řádu vteřin nelze akceptovat. 	</a:t>
            </a:r>
          </a:p>
          <a:p>
            <a:r>
              <a:rPr lang="cs-CZ" dirty="0"/>
              <a:t>V případě jakéhokoliv technického problému je potřeba vytvořit </a:t>
            </a:r>
            <a:r>
              <a:rPr lang="cs-CZ" dirty="0" err="1"/>
              <a:t>printscreen</a:t>
            </a:r>
            <a:r>
              <a:rPr lang="cs-CZ" dirty="0"/>
              <a:t> obrazovky s chybovou hláškou, a tu ihned zaslat na administrátora monitorovacího systému na příslušné pobočce CRR - </a:t>
            </a:r>
            <a:r>
              <a:rPr lang="cs-CZ" dirty="0">
                <a:hlinkClick r:id="rId2"/>
              </a:rPr>
              <a:t>http://www.crr.cz/cs/kontakty/kontakty-irop/pardubicky-kraj/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024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Modul veřejné zakázky je součástí přílohy (P35) Obecných pravidel pro žadatele a příjemce</a:t>
            </a:r>
          </a:p>
          <a:p>
            <a:pPr lvl="0"/>
            <a:r>
              <a:rPr lang="cs-CZ" dirty="0"/>
              <a:t>V MS2014+ v záložce VZ měnit stavy dle aktuálního vývoje</a:t>
            </a:r>
          </a:p>
          <a:p>
            <a:pPr lvl="0"/>
            <a:r>
              <a:rPr lang="cs-CZ" dirty="0"/>
              <a:t>Příjemce musí předložit veškerou dokumentaci k ukončeným zakázkám ke kontrole CRR tak, aby kontrola zakázky mohla proběhnout nejpozději před schválením žádosti o platbu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7210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Zvláštní povinnosti předkládání dokumentace u veřejných zakázek na </a:t>
            </a:r>
            <a:r>
              <a:rPr lang="cs-CZ" sz="3200" b="1" dirty="0" smtClean="0"/>
              <a:t>stavební práce</a:t>
            </a:r>
            <a:endParaRPr lang="cs-CZ" sz="3200" dirty="0" smtClean="0"/>
          </a:p>
          <a:p>
            <a:pPr lvl="1"/>
            <a:r>
              <a:rPr lang="cs-CZ" sz="2800" dirty="0"/>
              <a:t>Povinnost po ukončení zadávacího řízení předložit ke kontrole položkový rozpočet stavby. Nabídka musí být vypracována v souladu se zadávacími podmínkami zakázky a musí odpovídat strukturou a členěním položkovému rozpočtu stavby.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98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povinnosti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Registr smluv: po vydání PA jsou příjemci uvedení v paragrafu 2 zákona č. 340/2015 Sb., o zvláštních podmínkách účinnosti některých smluv, uveřejňování těchto smluv a o registru smluv (dále jen ZRS) povinni zveřejňovat smlouvu včetně smlouvy uzavření akceptací objednávky nebo její dodatky v Registru smluv (</a:t>
            </a:r>
            <a:r>
              <a:rPr lang="cs-CZ" dirty="0">
                <a:hlinkClick r:id="rId2"/>
              </a:rPr>
              <a:t>https://smlouvy.gov.cz/</a:t>
            </a:r>
            <a:r>
              <a:rPr lang="cs-CZ" dirty="0"/>
              <a:t> )</a:t>
            </a:r>
          </a:p>
          <a:p>
            <a:endParaRPr lang="cs-CZ" dirty="0"/>
          </a:p>
          <a:p>
            <a:r>
              <a:rPr lang="cs-CZ" dirty="0"/>
              <a:t>Příjemce má povinnost na vyžádání projektového manažera CRR oznámit termíny kontrolních dní stavby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9378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změnu (</a:t>
            </a:r>
            <a:r>
              <a:rPr lang="cs-CZ" dirty="0" err="1" smtClean="0"/>
              <a:t>ŽoZ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Viz kapitola 16 Obecných pravidel pro žadatele a příjemce, postup uveden v příloze č. </a:t>
            </a:r>
            <a:r>
              <a:rPr lang="cs-CZ" dirty="0" smtClean="0"/>
              <a:t>18</a:t>
            </a:r>
            <a:endParaRPr lang="cs-CZ" dirty="0"/>
          </a:p>
          <a:p>
            <a:r>
              <a:rPr lang="cs-CZ" dirty="0"/>
              <a:t>Změny by měly být oznámeny </a:t>
            </a:r>
            <a:r>
              <a:rPr lang="cs-CZ" dirty="0">
                <a:solidFill>
                  <a:srgbClr val="FF0000"/>
                </a:solidFill>
              </a:rPr>
              <a:t>před jejich realizací </a:t>
            </a:r>
            <a:r>
              <a:rPr lang="cs-CZ" dirty="0"/>
              <a:t>přes MS2014+ záložka Žádost o změnu</a:t>
            </a:r>
          </a:p>
          <a:p>
            <a:r>
              <a:rPr lang="cs-CZ" dirty="0"/>
              <a:t>Ke změně se vždy musí vyjádřit kancelář MAS, tj. MAS po podání </a:t>
            </a:r>
            <a:r>
              <a:rPr lang="cs-CZ" dirty="0" err="1"/>
              <a:t>ŽoZ</a:t>
            </a:r>
            <a:r>
              <a:rPr lang="cs-CZ" dirty="0"/>
              <a:t> v MS2014+ posoudí, zda změna je/není v rozporu se schválenou SCLLD a zda-</a:t>
            </a:r>
            <a:r>
              <a:rPr lang="cs-CZ" dirty="0" err="1"/>
              <a:t>li</a:t>
            </a:r>
            <a:r>
              <a:rPr lang="cs-CZ" dirty="0"/>
              <a:t> má/nemá vliv na hodnocení projektu.</a:t>
            </a:r>
          </a:p>
          <a:p>
            <a:r>
              <a:rPr lang="cs-CZ" dirty="0"/>
              <a:t>Vyjádření pak zasílá MAS depeší na projektového manažera CRR, příp. i příjemce, a zobrazuje příjemci v MS2014+ na projektu!</a:t>
            </a:r>
          </a:p>
          <a:p>
            <a:r>
              <a:rPr lang="cs-CZ" b="1" dirty="0"/>
              <a:t>Doporučujeme konzultovat všechny změny v dostatečném časovém předstihu, tj. před samotným podáním v MS2014+.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2249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změnu (</a:t>
            </a:r>
            <a:r>
              <a:rPr lang="cs-CZ" dirty="0" err="1" smtClean="0"/>
              <a:t>ŽoZ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Změnové řízení po vydání právního aktu </a:t>
            </a:r>
          </a:p>
          <a:p>
            <a:pPr marL="457200" lvl="1" indent="0">
              <a:buNone/>
            </a:pPr>
            <a:r>
              <a:rPr lang="cs-CZ" dirty="0"/>
              <a:t>a) nezakládá změnu právního aktu, změnu schvaluje CRR. </a:t>
            </a:r>
          </a:p>
          <a:p>
            <a:pPr marL="457200" lvl="1" indent="0">
              <a:buNone/>
            </a:pPr>
            <a:r>
              <a:rPr lang="cs-CZ" dirty="0"/>
              <a:t>b) zakládá změnu právního aktu, změnu schvaluje ŘO IROP.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Podat vždy před koncem nebo etapy projektu, </a:t>
            </a:r>
            <a:r>
              <a:rPr lang="cs-CZ" dirty="0" err="1"/>
              <a:t>ŽoZ</a:t>
            </a:r>
            <a:r>
              <a:rPr lang="cs-CZ" dirty="0"/>
              <a:t> po podání </a:t>
            </a:r>
            <a:r>
              <a:rPr lang="cs-CZ" dirty="0" err="1"/>
              <a:t>ŽoP</a:t>
            </a:r>
            <a:r>
              <a:rPr lang="cs-CZ" dirty="0"/>
              <a:t> bude </a:t>
            </a:r>
            <a:r>
              <a:rPr lang="cs-CZ" dirty="0" smtClean="0"/>
              <a:t>zamítnuta.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260127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 MAS Chrudimsko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 MAS Chrudimsko" id="{6D02169F-EE60-4596-8502-97D566307672}" vid="{EEC607CD-89B8-420A-8D53-56E8920D14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MAS Chrudimsko</Template>
  <TotalTime>475</TotalTime>
  <Words>1954</Words>
  <Application>Microsoft Office PowerPoint</Application>
  <PresentationFormat>Širokoúhlá obrazovka</PresentationFormat>
  <Paragraphs>160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prezentace MAS Chrudimsko</vt:lpstr>
      <vt:lpstr>Seminář pro příjemce</vt:lpstr>
      <vt:lpstr>Obsah</vt:lpstr>
      <vt:lpstr>Důležité dokumenty</vt:lpstr>
      <vt:lpstr>Vypracujte jednotlivé zprávy s dostatečným předstihem</vt:lpstr>
      <vt:lpstr>Veřejné zakázky</vt:lpstr>
      <vt:lpstr>Veřejné zakázky</vt:lpstr>
      <vt:lpstr>Další povinnosti</vt:lpstr>
      <vt:lpstr>Žádost o změnu (ŽoZ)</vt:lpstr>
      <vt:lpstr>Žádost o změnu (ŽoZ)</vt:lpstr>
      <vt:lpstr>Žádost o změnu (ŽoZ) – po vydání právního aktu – při realizaci (popříp. i v udržitelnosti)</vt:lpstr>
      <vt:lpstr>Žádost o změnu (ŽoZ)</vt:lpstr>
      <vt:lpstr>Žádost o změnu (ŽoZ) – upozornění</vt:lpstr>
      <vt:lpstr>Monitoring zahrnuje:</vt:lpstr>
      <vt:lpstr>Zpráva o realizaci (ZoR)</vt:lpstr>
      <vt:lpstr>Přílohy ŽoP a ZoR</vt:lpstr>
      <vt:lpstr>Žádost o platbu (ŽoP)</vt:lpstr>
      <vt:lpstr>Žádost o platbu (ŽoP) -  časté chyby</vt:lpstr>
      <vt:lpstr>Žádost o platbu (ŽoP) -  časté chyby</vt:lpstr>
      <vt:lpstr>Monitoring – udržitelnost</vt:lpstr>
      <vt:lpstr>Udržitelnost</vt:lpstr>
      <vt:lpstr>Příjemce je po dobu udržitelnosti povinen zejména:</vt:lpstr>
      <vt:lpstr>Příjemce je po dobu udržitelnosti povinen zejména:</vt:lpstr>
      <vt:lpstr>Lhůty pro předkládání zpráv</vt:lpstr>
      <vt:lpstr>Publicita – povinné informační a propagační nástroje</vt:lpstr>
      <vt:lpstr>Účetnictví</vt:lpstr>
      <vt:lpstr>Pojištění</vt:lpstr>
      <vt:lpstr>Archivace</vt:lpstr>
      <vt:lpstr>Děkujeme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příjemce</dc:title>
  <dc:creator>Pc1</dc:creator>
  <cp:lastModifiedBy>Pc1</cp:lastModifiedBy>
  <cp:revision>15</cp:revision>
  <dcterms:created xsi:type="dcterms:W3CDTF">2020-02-19T13:16:39Z</dcterms:created>
  <dcterms:modified xsi:type="dcterms:W3CDTF">2020-02-20T12:55:32Z</dcterms:modified>
</cp:coreProperties>
</file>