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55"/>
  </p:notesMasterIdLst>
  <p:handoutMasterIdLst>
    <p:handoutMasterId r:id="rId56"/>
  </p:handoutMasterIdLst>
  <p:sldIdLst>
    <p:sldId id="306" r:id="rId2"/>
    <p:sldId id="303" r:id="rId3"/>
    <p:sldId id="258" r:id="rId4"/>
    <p:sldId id="262" r:id="rId5"/>
    <p:sldId id="263" r:id="rId6"/>
    <p:sldId id="318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9" r:id="rId19"/>
    <p:sldId id="320" r:id="rId20"/>
    <p:sldId id="321" r:id="rId21"/>
    <p:sldId id="322" r:id="rId22"/>
    <p:sldId id="323" r:id="rId23"/>
    <p:sldId id="265" r:id="rId24"/>
    <p:sldId id="270" r:id="rId25"/>
    <p:sldId id="279" r:id="rId26"/>
    <p:sldId id="271" r:id="rId27"/>
    <p:sldId id="280" r:id="rId28"/>
    <p:sldId id="266" r:id="rId29"/>
    <p:sldId id="276" r:id="rId30"/>
    <p:sldId id="346" r:id="rId31"/>
    <p:sldId id="277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B5CA3-670E-4C7D-AACB-8689608D58F4}" type="datetimeFigureOut">
              <a:rPr lang="cs-CZ" smtClean="0"/>
              <a:t>20.3.2019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997B5-4127-4EAB-B1E2-9ADD4C8B59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633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A237-8EF4-44DB-9CDF-7B89CF20E603}" type="datetimeFigureOut">
              <a:rPr lang="cs-CZ" smtClean="0"/>
              <a:t>20.3.2019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B9C55-F403-4DA9-A474-8193CC3C1D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1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F359-9709-478A-A118-CFFF3FE904EF}" type="datetime1">
              <a:rPr lang="cs-CZ" smtClean="0"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41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3EF-3C67-4884-A741-43861A68E854}" type="datetime1">
              <a:rPr lang="cs-CZ" smtClean="0"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01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C386-A5EB-4025-B48F-BB14E8FF0DE9}" type="datetime1">
              <a:rPr lang="cs-CZ" smtClean="0"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00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4B2D-B89C-410A-9924-A174F8928B76}" type="datetime1">
              <a:rPr lang="cs-CZ" smtClean="0"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2039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D05A-0D1E-4742-8AA6-BA553922968B}" type="datetime1">
              <a:rPr lang="cs-CZ" smtClean="0"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39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F1B5-567F-4B44-A74D-58CABD853336}" type="datetime1">
              <a:rPr lang="cs-CZ" smtClean="0"/>
              <a:t>20.3.2019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06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7E4-9437-41B6-ABBD-6BCFC384B853}" type="datetime1">
              <a:rPr lang="cs-CZ" smtClean="0"/>
              <a:t>20.3.2019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97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30EF-61CB-40DF-88E5-2703465971D4}" type="datetime1">
              <a:rPr lang="cs-CZ" smtClean="0"/>
              <a:t>20.3.2019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7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3111-6825-4C54-AD49-8E54246AAAA2}" type="datetime1">
              <a:rPr lang="cs-CZ" smtClean="0"/>
              <a:t>20.3.2019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7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814F-A8AC-4226-8590-C2F0969E211D}" type="datetime1">
              <a:rPr lang="cs-CZ" smtClean="0"/>
              <a:t>20.3.2019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01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451D-1221-4F35-BA9D-C5BCB069313A}" type="datetime1">
              <a:rPr lang="cs-CZ" smtClean="0"/>
              <a:t>20.3.2019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89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4B2D-B89C-410A-9924-A174F8928B76}" type="datetime1">
              <a:rPr lang="cs-CZ" smtClean="0"/>
              <a:t>20.3.2019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4854-B1C7-4BA7-B240-D7C99C671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97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mpsv.cz/files/clanky/32214/vyhlaska_463_201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sfcr.cz/file/900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esfcr.cz/formulare-a-pokyny-potrebne-v-ramci-pripravy-zadosti-o-podporu-opz/-/dokument/79795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lutrova@maschrudimsko.cz" TargetMode="External"/><Relationship Id="rId2" Type="http://schemas.openxmlformats.org/officeDocument/2006/relationships/hyperlink" Target="http://www.maschrudimsko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sfcr.cz/pravidla-pro-zadatele-a-prijemce-opz/-/dokument/79781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://www.mpsv.cz/ISPV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2401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SEMINÁŘ PRO ŽADATELE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593571"/>
            <a:ext cx="9144000" cy="266423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/>
              <a:t>7</a:t>
            </a:r>
            <a:r>
              <a:rPr lang="cs-CZ" dirty="0" smtClean="0"/>
              <a:t>. VÝZVA OPZ MAS CHRUDIMSKO, Z.S.</a:t>
            </a:r>
          </a:p>
          <a:p>
            <a:r>
              <a:rPr lang="cs-CZ" dirty="0"/>
              <a:t>866/03_16_047/CLLD_16_01_098</a:t>
            </a:r>
          </a:p>
          <a:p>
            <a:r>
              <a:rPr lang="cs-CZ" sz="3200" b="1" dirty="0" smtClean="0"/>
              <a:t>Sociální </a:t>
            </a:r>
            <a:r>
              <a:rPr lang="cs-CZ" sz="3200" b="1" dirty="0"/>
              <a:t>služby včetně prevence kriminality </a:t>
            </a:r>
            <a:r>
              <a:rPr lang="cs-CZ" sz="3200" b="1" dirty="0" smtClean="0"/>
              <a:t>II.</a:t>
            </a:r>
            <a:endParaRPr lang="cs-CZ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19.03.2019 </a:t>
            </a:r>
            <a:endParaRPr lang="cs-CZ" b="1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8505" y="5546558"/>
            <a:ext cx="6894095" cy="107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375" y="445971"/>
            <a:ext cx="3826625" cy="10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1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5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1.1.1 Osobní náklady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/>
          </a:bodyPr>
          <a:lstStyle/>
          <a:p>
            <a:r>
              <a:rPr lang="cs-CZ" dirty="0" smtClean="0"/>
              <a:t>Pracovní </a:t>
            </a:r>
            <a:r>
              <a:rPr lang="cs-CZ" dirty="0"/>
              <a:t>úvazky zaměstnance se nesmí překrývat a není možné, </a:t>
            </a:r>
            <a:r>
              <a:rPr lang="cs-CZ" dirty="0" smtClean="0"/>
              <a:t>aby byl za stejnou práci placen vícekrát</a:t>
            </a:r>
          </a:p>
          <a:p>
            <a:r>
              <a:rPr lang="cs-CZ" b="1" dirty="0" smtClean="0"/>
              <a:t>Výše </a:t>
            </a:r>
            <a:r>
              <a:rPr lang="cs-CZ" b="1" dirty="0"/>
              <a:t>úvazku </a:t>
            </a:r>
            <a:r>
              <a:rPr lang="cs-CZ" dirty="0"/>
              <a:t>= maximálně 1,0 (součet veškerých úvazků </a:t>
            </a:r>
            <a:r>
              <a:rPr lang="cs-CZ" dirty="0" smtClean="0"/>
              <a:t>zaměstnance u </a:t>
            </a:r>
            <a:r>
              <a:rPr lang="cs-CZ" dirty="0"/>
              <a:t>všech subjektů zapojených do projektu – příjemce a partneři), a to po celou </a:t>
            </a:r>
            <a:r>
              <a:rPr lang="cs-CZ" dirty="0" smtClean="0"/>
              <a:t>dobu zapojení </a:t>
            </a:r>
            <a:r>
              <a:rPr lang="cs-CZ" dirty="0"/>
              <a:t>daného pracovníka do realizace projektu</a:t>
            </a:r>
          </a:p>
          <a:p>
            <a:r>
              <a:rPr lang="cs-CZ" b="1" dirty="0" smtClean="0"/>
              <a:t>Realizační </a:t>
            </a:r>
            <a:r>
              <a:rPr lang="cs-CZ" b="1" dirty="0"/>
              <a:t>tým projektu (RT) </a:t>
            </a:r>
            <a:r>
              <a:rPr lang="cs-CZ" dirty="0"/>
              <a:t>= zařazení mezi přímé/nepřímé náklady projektu </a:t>
            </a:r>
            <a:r>
              <a:rPr lang="cs-CZ" dirty="0" smtClean="0"/>
              <a:t>dle pracovní </a:t>
            </a:r>
            <a:r>
              <a:rPr lang="cs-CZ" dirty="0"/>
              <a:t>náplně v projektu, dle vazby na CS – přímá x nepřímá vazba</a:t>
            </a:r>
          </a:p>
          <a:p>
            <a:pPr lvl="1"/>
            <a:r>
              <a:rPr lang="cs-CZ" b="1" dirty="0" smtClean="0"/>
              <a:t>PŘÍMÉ </a:t>
            </a:r>
            <a:r>
              <a:rPr lang="cs-CZ" b="1" dirty="0"/>
              <a:t>NÁKLADY</a:t>
            </a:r>
            <a:r>
              <a:rPr lang="cs-CZ" dirty="0"/>
              <a:t>: pouze přímá práce s CS nebo zajištění výstupu, který je určen </a:t>
            </a:r>
            <a:r>
              <a:rPr lang="cs-CZ" dirty="0" smtClean="0"/>
              <a:t>k přímému </a:t>
            </a:r>
            <a:r>
              <a:rPr lang="cs-CZ" dirty="0"/>
              <a:t>využití CS</a:t>
            </a:r>
          </a:p>
          <a:p>
            <a:pPr lvl="1"/>
            <a:r>
              <a:rPr lang="cs-CZ" b="1" dirty="0" smtClean="0"/>
              <a:t>NEPŘÍMÉ </a:t>
            </a:r>
            <a:r>
              <a:rPr lang="cs-CZ" b="1" dirty="0"/>
              <a:t>NÁKLADY</a:t>
            </a:r>
            <a:r>
              <a:rPr lang="cs-CZ" dirty="0"/>
              <a:t>: projektový/finanční manažer a ostatní pozice (</a:t>
            </a:r>
            <a:r>
              <a:rPr lang="cs-CZ" dirty="0" smtClean="0"/>
              <a:t>administrativní, podpůrné</a:t>
            </a:r>
            <a:r>
              <a:rPr lang="cs-CZ" dirty="0"/>
              <a:t>), které nepracují přímo s CS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742" y="199506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88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5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1.1.2 Cestovní náhrady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/>
          </a:bodyPr>
          <a:lstStyle/>
          <a:p>
            <a:r>
              <a:rPr lang="cs-CZ" dirty="0"/>
              <a:t>Způsobilé jsou výdaje spojené s pracovními cestami </a:t>
            </a:r>
            <a:r>
              <a:rPr lang="cs-CZ" dirty="0" smtClean="0"/>
              <a:t>v tuzemsku </a:t>
            </a:r>
            <a:r>
              <a:rPr lang="cs-CZ" dirty="0"/>
              <a:t>a zahraničí, u osob, které jsou součástí projektu</a:t>
            </a:r>
          </a:p>
          <a:p>
            <a:r>
              <a:rPr lang="cs-CZ" dirty="0" smtClean="0"/>
              <a:t>Cestovní </a:t>
            </a:r>
            <a:r>
              <a:rPr lang="cs-CZ" dirty="0"/>
              <a:t>náhrady zahrnují náhrady za jízdní výdaje, </a:t>
            </a:r>
            <a:r>
              <a:rPr lang="cs-CZ" dirty="0" smtClean="0"/>
              <a:t>ubytování, stravné </a:t>
            </a:r>
            <a:r>
              <a:rPr lang="cs-CZ" dirty="0"/>
              <a:t>a další vynucené náklady</a:t>
            </a:r>
          </a:p>
          <a:p>
            <a:r>
              <a:rPr lang="cs-CZ" dirty="0" smtClean="0"/>
              <a:t>Při </a:t>
            </a:r>
            <a:r>
              <a:rPr lang="cs-CZ" dirty="0"/>
              <a:t>vyúčtování pracovních cest se postupuje podle vyhlášky </a:t>
            </a:r>
            <a:r>
              <a:rPr lang="cs-CZ" dirty="0" smtClean="0"/>
              <a:t>MPSV -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www.mpsv.cz/files/clanky/32214/vyhlaska_463_2017.pdf</a:t>
            </a:r>
            <a:endParaRPr lang="cs-CZ" dirty="0"/>
          </a:p>
          <a:p>
            <a:r>
              <a:rPr lang="cs-CZ" dirty="0" smtClean="0"/>
              <a:t>Pracovní </a:t>
            </a:r>
            <a:r>
              <a:rPr lang="cs-CZ" dirty="0"/>
              <a:t>cestou se rozumí doba od nástupu zaměstnance </a:t>
            </a:r>
            <a:r>
              <a:rPr lang="cs-CZ" dirty="0" smtClean="0"/>
              <a:t>na cestu </a:t>
            </a:r>
            <a:r>
              <a:rPr lang="cs-CZ" dirty="0"/>
              <a:t>k výkonu práce mimo sjednané místo výkonu </a:t>
            </a:r>
            <a:r>
              <a:rPr lang="cs-CZ" dirty="0" smtClean="0"/>
              <a:t>práce, včetně </a:t>
            </a:r>
            <a:r>
              <a:rPr lang="cs-CZ" dirty="0"/>
              <a:t>výkonu práce v tomto místě, do návratu zaměstnance </a:t>
            </a:r>
            <a:r>
              <a:rPr lang="cs-CZ" dirty="0" smtClean="0"/>
              <a:t>z této </a:t>
            </a:r>
            <a:r>
              <a:rPr lang="cs-CZ" dirty="0"/>
              <a:t>cesty.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742" y="199506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33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99258" y="623454"/>
            <a:ext cx="11054542" cy="955963"/>
          </a:xfrm>
        </p:spPr>
        <p:txBody>
          <a:bodyPr>
            <a:normAutofit/>
          </a:bodyPr>
          <a:lstStyle/>
          <a:p>
            <a:r>
              <a:rPr lang="cs-CZ" sz="3600" b="1" dirty="0"/>
              <a:t>1.1.3. Nákup zařízení a vybavení a spotřebního materiálu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Nákup nového nebo použitého vybavení hmotné povahy a výdaje na </a:t>
            </a:r>
            <a:r>
              <a:rPr lang="cs-CZ" dirty="0" smtClean="0"/>
              <a:t>nehmotný majetek</a:t>
            </a:r>
            <a:endParaRPr lang="cs-CZ" dirty="0"/>
          </a:p>
          <a:p>
            <a:r>
              <a:rPr lang="cs-CZ" dirty="0" smtClean="0"/>
              <a:t>Pokud </a:t>
            </a:r>
            <a:r>
              <a:rPr lang="cs-CZ" dirty="0"/>
              <a:t>je pořízené vybavení využíváno i mimo projekt, je způsobilá </a:t>
            </a:r>
            <a:r>
              <a:rPr lang="cs-CZ" dirty="0" smtClean="0"/>
              <a:t>pouze poměrná </a:t>
            </a:r>
            <a:r>
              <a:rPr lang="cs-CZ" dirty="0"/>
              <a:t>část těchto výdajů</a:t>
            </a:r>
          </a:p>
          <a:p>
            <a:r>
              <a:rPr lang="cs-CZ" dirty="0" smtClean="0"/>
              <a:t>V </a:t>
            </a:r>
            <a:r>
              <a:rPr lang="cs-CZ" dirty="0"/>
              <a:t>době realizace projektu nelze prodat či darovat někomu jinému</a:t>
            </a:r>
          </a:p>
          <a:p>
            <a:r>
              <a:rPr lang="cs-CZ" dirty="0" smtClean="0"/>
              <a:t>Při </a:t>
            </a:r>
            <a:r>
              <a:rPr lang="cs-CZ" dirty="0"/>
              <a:t>nákupu vybavení pro RT lze proplácet výdaje na vybavení do výše </a:t>
            </a:r>
            <a:r>
              <a:rPr lang="cs-CZ" dirty="0" smtClean="0"/>
              <a:t>úvazku člena </a:t>
            </a:r>
            <a:r>
              <a:rPr lang="cs-CZ" dirty="0"/>
              <a:t>RT</a:t>
            </a:r>
          </a:p>
          <a:p>
            <a:r>
              <a:rPr lang="cs-CZ" dirty="0" smtClean="0"/>
              <a:t>Úvazky </a:t>
            </a:r>
            <a:r>
              <a:rPr lang="cs-CZ" dirty="0"/>
              <a:t>lze sčítat, např. 0,5+0,5 úvazku = 1 kus výpočetní techniky</a:t>
            </a:r>
          </a:p>
          <a:p>
            <a:r>
              <a:rPr lang="cs-CZ" dirty="0" smtClean="0"/>
              <a:t>Pro </a:t>
            </a:r>
            <a:r>
              <a:rPr lang="cs-CZ" dirty="0"/>
              <a:t>1 člena RT lze pořídit pouze 1 druh výpočetní techniky</a:t>
            </a:r>
          </a:p>
          <a:p>
            <a:r>
              <a:rPr lang="cs-CZ" dirty="0" smtClean="0"/>
              <a:t>Pokud </a:t>
            </a:r>
            <a:r>
              <a:rPr lang="cs-CZ" dirty="0"/>
              <a:t>pozice člena RT spadá do nepřímých nákladů, nelze hradit </a:t>
            </a:r>
            <a:r>
              <a:rPr lang="cs-CZ" dirty="0" smtClean="0"/>
              <a:t>pořízení vybavení </a:t>
            </a:r>
            <a:r>
              <a:rPr lang="cs-CZ" dirty="0"/>
              <a:t>z přímých nákladů</a:t>
            </a:r>
          </a:p>
          <a:p>
            <a:r>
              <a:rPr lang="cs-CZ" dirty="0" smtClean="0"/>
              <a:t>Nespadá </a:t>
            </a:r>
            <a:r>
              <a:rPr lang="cs-CZ" dirty="0"/>
              <a:t>sem nákup infrastruktury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376" y="116379"/>
            <a:ext cx="1835205" cy="781396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07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99258" y="365126"/>
            <a:ext cx="11054542" cy="1214292"/>
          </a:xfrm>
        </p:spPr>
        <p:txBody>
          <a:bodyPr>
            <a:normAutofit/>
          </a:bodyPr>
          <a:lstStyle/>
          <a:p>
            <a:r>
              <a:rPr lang="cs-CZ" sz="3600" b="1" dirty="0"/>
              <a:t>1.1.4. Nájem či leasing zařízení a vybavení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/>
          </a:bodyPr>
          <a:lstStyle/>
          <a:p>
            <a:r>
              <a:rPr lang="cs-CZ" dirty="0"/>
              <a:t>Nájem, operativní leasing, finanční leasing</a:t>
            </a:r>
          </a:p>
          <a:p>
            <a:r>
              <a:rPr lang="cs-CZ" dirty="0" smtClean="0"/>
              <a:t>Ze </a:t>
            </a:r>
            <a:r>
              <a:rPr lang="cs-CZ" dirty="0"/>
              <a:t>smlouvy musí být patrná roční výše splátek a doba, po kterou </a:t>
            </a:r>
            <a:r>
              <a:rPr lang="cs-CZ" dirty="0" smtClean="0"/>
              <a:t>byl předmět </a:t>
            </a:r>
            <a:r>
              <a:rPr lang="cs-CZ" dirty="0"/>
              <a:t>v rámci projektu využíván + celkový výdaj v rámci projektu</a:t>
            </a:r>
          </a:p>
          <a:p>
            <a:r>
              <a:rPr lang="cs-CZ" dirty="0" smtClean="0"/>
              <a:t>Smlouva </a:t>
            </a:r>
            <a:r>
              <a:rPr lang="cs-CZ" dirty="0"/>
              <a:t>musí být uzavřena přímo příjemcem podpory nebo partnerem</a:t>
            </a:r>
          </a:p>
          <a:p>
            <a:r>
              <a:rPr lang="cs-CZ" dirty="0" smtClean="0"/>
              <a:t>Musí </a:t>
            </a:r>
            <a:r>
              <a:rPr lang="cs-CZ" dirty="0"/>
              <a:t>být doloženo, že leasing je nejhospodárnější cesta k </a:t>
            </a:r>
            <a:r>
              <a:rPr lang="cs-CZ" dirty="0" smtClean="0"/>
              <a:t>získání předmětu </a:t>
            </a:r>
            <a:r>
              <a:rPr lang="cs-CZ" dirty="0"/>
              <a:t>nájmu</a:t>
            </a:r>
          </a:p>
          <a:p>
            <a:r>
              <a:rPr lang="cs-CZ" dirty="0" smtClean="0"/>
              <a:t>Způsobilost </a:t>
            </a:r>
            <a:r>
              <a:rPr lang="cs-CZ" dirty="0"/>
              <a:t>trvá pouze po dobu trvání projektu</a:t>
            </a:r>
          </a:p>
          <a:p>
            <a:r>
              <a:rPr lang="cs-CZ" dirty="0" smtClean="0"/>
              <a:t>Pokud </a:t>
            </a:r>
            <a:r>
              <a:rPr lang="cs-CZ" dirty="0"/>
              <a:t>spadá do nepřímých nákladů, nelze uhradit z přímých nákladů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40" y="0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602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99258" y="365126"/>
            <a:ext cx="11054542" cy="1214292"/>
          </a:xfrm>
        </p:spPr>
        <p:txBody>
          <a:bodyPr>
            <a:normAutofit/>
          </a:bodyPr>
          <a:lstStyle/>
          <a:p>
            <a:r>
              <a:rPr lang="cs-CZ" sz="3600" b="1" dirty="0"/>
              <a:t>1.1.5. Drobné stavební úpravy (do 40 tis. Kč)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/>
          </a:bodyPr>
          <a:lstStyle/>
          <a:p>
            <a:r>
              <a:rPr lang="cs-CZ" dirty="0"/>
              <a:t>Způsobilé pouze v případě, pokud cena </a:t>
            </a:r>
            <a:r>
              <a:rPr lang="cs-CZ" dirty="0" smtClean="0"/>
              <a:t>všech dokončených </a:t>
            </a:r>
            <a:r>
              <a:rPr lang="cs-CZ" dirty="0"/>
              <a:t>stavebních úprav v jednom </a:t>
            </a:r>
            <a:r>
              <a:rPr lang="cs-CZ" dirty="0" smtClean="0"/>
              <a:t>zdaňovacím období </a:t>
            </a:r>
            <a:r>
              <a:rPr lang="cs-CZ" dirty="0"/>
              <a:t>nepřesáhne v úhrnu 40 000,- Kč na </a:t>
            </a:r>
            <a:r>
              <a:rPr lang="cs-CZ" dirty="0" smtClean="0"/>
              <a:t>každou jednotlivou </a:t>
            </a:r>
            <a:r>
              <a:rPr lang="cs-CZ" dirty="0"/>
              <a:t>účetní položku majetku</a:t>
            </a:r>
          </a:p>
          <a:p>
            <a:r>
              <a:rPr lang="cs-CZ" dirty="0" smtClean="0"/>
              <a:t>Úpravy </a:t>
            </a:r>
            <a:r>
              <a:rPr lang="cs-CZ" dirty="0"/>
              <a:t>nad 40 000,- Kč lze financovat formou </a:t>
            </a:r>
            <a:r>
              <a:rPr lang="cs-CZ" dirty="0" smtClean="0"/>
              <a:t>křížového financování</a:t>
            </a:r>
            <a:endParaRPr lang="cs-CZ" dirty="0"/>
          </a:p>
          <a:p>
            <a:r>
              <a:rPr lang="cs-CZ" dirty="0" smtClean="0"/>
              <a:t>Pokud </a:t>
            </a:r>
            <a:r>
              <a:rPr lang="cs-CZ" dirty="0"/>
              <a:t>spadají do nepřímých nákladů, nelze uhradit </a:t>
            </a:r>
            <a:r>
              <a:rPr lang="cs-CZ" dirty="0" smtClean="0"/>
              <a:t>z přímých </a:t>
            </a:r>
            <a:r>
              <a:rPr lang="cs-CZ" dirty="0"/>
              <a:t>nákladů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40" y="0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07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31766" y="365126"/>
            <a:ext cx="10722033" cy="1214292"/>
          </a:xfrm>
        </p:spPr>
        <p:txBody>
          <a:bodyPr>
            <a:normAutofit/>
          </a:bodyPr>
          <a:lstStyle/>
          <a:p>
            <a:r>
              <a:rPr lang="cs-CZ" sz="3600" b="1" dirty="0"/>
              <a:t>1.1.6. Nákup služeb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/>
          </a:bodyPr>
          <a:lstStyle/>
          <a:p>
            <a:r>
              <a:rPr lang="cs-CZ" dirty="0"/>
              <a:t>Dodání služby musí být nezbytné k realizaci projektu a </a:t>
            </a:r>
            <a:r>
              <a:rPr lang="cs-CZ" dirty="0" smtClean="0"/>
              <a:t>vytvářet novou </a:t>
            </a:r>
            <a:r>
              <a:rPr lang="cs-CZ" dirty="0"/>
              <a:t>hodnotu, například se může jednat o:</a:t>
            </a:r>
          </a:p>
          <a:p>
            <a:pPr marL="457200" lvl="1" indent="0">
              <a:buNone/>
            </a:pPr>
            <a:r>
              <a:rPr lang="cs-CZ" dirty="0"/>
              <a:t>– Zpracování analýz, průzkumů a studií</a:t>
            </a:r>
          </a:p>
          <a:p>
            <a:pPr marL="457200" lvl="1" indent="0">
              <a:buNone/>
            </a:pPr>
            <a:r>
              <a:rPr lang="cs-CZ" dirty="0"/>
              <a:t>– Lektorské služby</a:t>
            </a:r>
          </a:p>
          <a:p>
            <a:pPr marL="457200" lvl="1" indent="0">
              <a:buNone/>
            </a:pPr>
            <a:r>
              <a:rPr lang="cs-CZ" dirty="0"/>
              <a:t>– Školení a kurzy, případně </a:t>
            </a:r>
            <a:r>
              <a:rPr lang="cs-CZ" dirty="0" err="1"/>
              <a:t>mentoring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– Vytvoření nových materiálů, publikací, manuálů, CD, DVD (nelze provést </a:t>
            </a:r>
            <a:r>
              <a:rPr lang="cs-CZ" dirty="0" smtClean="0"/>
              <a:t>nákup původních         děl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dirty="0"/>
              <a:t>– Pronájem prostor pro práci s cílovou skupinou</a:t>
            </a:r>
          </a:p>
          <a:p>
            <a:r>
              <a:rPr lang="cs-CZ" dirty="0" smtClean="0"/>
              <a:t>Pokud </a:t>
            </a:r>
            <a:r>
              <a:rPr lang="cs-CZ" dirty="0"/>
              <a:t>má příjemci či partner akreditaci, nelze tyto školení </a:t>
            </a:r>
            <a:r>
              <a:rPr lang="cs-CZ" dirty="0" smtClean="0"/>
              <a:t>provést formou </a:t>
            </a:r>
            <a:r>
              <a:rPr lang="cs-CZ" dirty="0"/>
              <a:t>nákupu služeb</a:t>
            </a:r>
          </a:p>
          <a:p>
            <a:r>
              <a:rPr lang="cs-CZ" dirty="0" smtClean="0"/>
              <a:t>Pokud </a:t>
            </a:r>
            <a:r>
              <a:rPr lang="cs-CZ" dirty="0"/>
              <a:t>spadají do nepřímých nákladů, nelze uhradit z </a:t>
            </a:r>
            <a:r>
              <a:rPr lang="cs-CZ" dirty="0" smtClean="0"/>
              <a:t>přímých nákladů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40" y="0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789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31766" y="365126"/>
            <a:ext cx="10722033" cy="1214292"/>
          </a:xfrm>
        </p:spPr>
        <p:txBody>
          <a:bodyPr>
            <a:normAutofit/>
          </a:bodyPr>
          <a:lstStyle/>
          <a:p>
            <a:r>
              <a:rPr lang="cs-CZ" sz="3600" b="1" dirty="0"/>
              <a:t>1.1.7. Přímá podpora cílové skupiny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 rozpočtu lze hradit zapojení cílové skupiny do projektu (</a:t>
            </a:r>
            <a:r>
              <a:rPr lang="cs-CZ" dirty="0" smtClean="0"/>
              <a:t>zejména zaměstnávání </a:t>
            </a:r>
            <a:r>
              <a:rPr lang="cs-CZ" dirty="0"/>
              <a:t>a vzdělávaní cílové skupiny projektu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 dirty="0" smtClean="0"/>
              <a:t>– </a:t>
            </a:r>
            <a:r>
              <a:rPr lang="cs-CZ" b="1" dirty="0" smtClean="0"/>
              <a:t>Mzdové příspěvky </a:t>
            </a:r>
            <a:r>
              <a:rPr lang="cs-CZ" dirty="0" smtClean="0"/>
              <a:t>– umístění osoby z cílové skupiny na trh práce, způsobilost až do 100 %, maximální </a:t>
            </a:r>
            <a:r>
              <a:rPr lang="cs-CZ" dirty="0"/>
              <a:t>limit 3násobek minimální mzdy</a:t>
            </a:r>
          </a:p>
          <a:p>
            <a:pPr marL="457200" lvl="1" indent="0">
              <a:buNone/>
            </a:pPr>
            <a:r>
              <a:rPr lang="cs-CZ" dirty="0"/>
              <a:t>– </a:t>
            </a:r>
            <a:r>
              <a:rPr lang="cs-CZ" b="1" dirty="0"/>
              <a:t>Cestovní náhrady </a:t>
            </a:r>
            <a:r>
              <a:rPr lang="cs-CZ" dirty="0"/>
              <a:t>– stejná pravidla jak u 1.1.2 Cestovní náhrady</a:t>
            </a:r>
          </a:p>
          <a:p>
            <a:pPr marL="457200" lvl="1" indent="0">
              <a:buNone/>
            </a:pPr>
            <a:r>
              <a:rPr lang="cs-CZ" dirty="0"/>
              <a:t>– </a:t>
            </a:r>
            <a:r>
              <a:rPr lang="cs-CZ" b="1" dirty="0"/>
              <a:t>Příspěvek na péči o dítě a další závislé osoby </a:t>
            </a:r>
            <a:r>
              <a:rPr lang="cs-CZ" dirty="0"/>
              <a:t>– příspěvek na úhradu nutných </a:t>
            </a:r>
            <a:r>
              <a:rPr lang="cs-CZ" dirty="0" smtClean="0"/>
              <a:t>nákladů spojených </a:t>
            </a:r>
            <a:r>
              <a:rPr lang="cs-CZ" dirty="0"/>
              <a:t>s péčí o děti nebo jiné závislé osoby nebo při nástupu dosud nezaměstnané </a:t>
            </a:r>
            <a:r>
              <a:rPr lang="cs-CZ" dirty="0" smtClean="0"/>
              <a:t>osoby do </a:t>
            </a:r>
            <a:r>
              <a:rPr lang="cs-CZ" dirty="0"/>
              <a:t>nového zaměstnání (max. 6 měsíců)</a:t>
            </a:r>
          </a:p>
          <a:p>
            <a:pPr marL="457200" lvl="1" indent="0">
              <a:buNone/>
            </a:pPr>
            <a:r>
              <a:rPr lang="cs-CZ" dirty="0"/>
              <a:t>– </a:t>
            </a:r>
            <a:r>
              <a:rPr lang="cs-CZ" b="1" dirty="0"/>
              <a:t>Jiné nezbytné náklady cílové skupiny </a:t>
            </a:r>
            <a:r>
              <a:rPr lang="cs-CZ" dirty="0"/>
              <a:t>– nezbytné náklady cílové skupiny pro realizování </a:t>
            </a:r>
            <a:r>
              <a:rPr lang="cs-CZ" dirty="0" smtClean="0"/>
              <a:t>jejich aktivit</a:t>
            </a:r>
            <a:r>
              <a:rPr lang="cs-CZ" dirty="0"/>
              <a:t>, např. prohlídka zdravotní způsobilosti, výpis z rejstříku trestů, atd.</a:t>
            </a:r>
          </a:p>
          <a:p>
            <a:pPr marL="457200" lvl="1" indent="0">
              <a:buNone/>
            </a:pPr>
            <a:r>
              <a:rPr lang="cs-CZ" dirty="0" smtClean="0"/>
              <a:t>– </a:t>
            </a:r>
            <a:r>
              <a:rPr lang="cs-CZ" b="1" dirty="0" smtClean="0"/>
              <a:t>Příspěvek </a:t>
            </a:r>
            <a:r>
              <a:rPr lang="cs-CZ" b="1" dirty="0"/>
              <a:t>na osobní náklady týkající se mentora </a:t>
            </a:r>
            <a:r>
              <a:rPr lang="cs-CZ" dirty="0"/>
              <a:t>– příspěvek na osobní náklady mentora </a:t>
            </a:r>
            <a:r>
              <a:rPr lang="cs-CZ" dirty="0" smtClean="0"/>
              <a:t>na zaučení </a:t>
            </a:r>
            <a:r>
              <a:rPr lang="cs-CZ" dirty="0"/>
              <a:t>osoby z cílové skupiny u nového zaměstnavatele</a:t>
            </a:r>
          </a:p>
          <a:p>
            <a:pPr marL="457200" lvl="1" indent="0">
              <a:buNone/>
            </a:pPr>
            <a:r>
              <a:rPr lang="cs-CZ" dirty="0"/>
              <a:t>– </a:t>
            </a:r>
            <a:r>
              <a:rPr lang="cs-CZ" b="1" dirty="0"/>
              <a:t>Příspěvek na zapracování </a:t>
            </a:r>
            <a:r>
              <a:rPr lang="cs-CZ" dirty="0"/>
              <a:t>– na uchazeče o zaměstnání, kterému je věnována zvýšená </a:t>
            </a:r>
            <a:r>
              <a:rPr lang="cs-CZ" dirty="0" smtClean="0"/>
              <a:t>péče (dle </a:t>
            </a:r>
            <a:r>
              <a:rPr lang="cs-CZ" dirty="0"/>
              <a:t>zákona č. 435/2004 Sb., zákon o zaměstnanosti v platném znění) a je přijat do </a:t>
            </a:r>
            <a:r>
              <a:rPr lang="cs-CZ" dirty="0" smtClean="0"/>
              <a:t>pracovního poměru </a:t>
            </a:r>
            <a:r>
              <a:rPr lang="cs-CZ" dirty="0"/>
              <a:t>– maximálně po dobu 3 měsíců a polovina minimální mzdy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40" y="0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61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31766" y="365126"/>
            <a:ext cx="10722033" cy="1214292"/>
          </a:xfrm>
        </p:spPr>
        <p:txBody>
          <a:bodyPr>
            <a:normAutofit/>
          </a:bodyPr>
          <a:lstStyle/>
          <a:p>
            <a:r>
              <a:rPr lang="cs-CZ" sz="3600" b="1" dirty="0"/>
              <a:t>1.2 Nepřímé náklady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74073" y="1512916"/>
            <a:ext cx="10979727" cy="466404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Max. 25% </a:t>
            </a:r>
            <a:r>
              <a:rPr lang="cs-CZ" dirty="0" smtClean="0"/>
              <a:t>nepřímých </a:t>
            </a:r>
            <a:r>
              <a:rPr lang="cs-CZ" dirty="0"/>
              <a:t>způsobilých nákladů u projektů do 10 mil. Kč</a:t>
            </a:r>
          </a:p>
          <a:p>
            <a:r>
              <a:rPr lang="cs-CZ" dirty="0" smtClean="0"/>
              <a:t>administrativa</a:t>
            </a:r>
            <a:r>
              <a:rPr lang="cs-CZ" dirty="0"/>
              <a:t>, řízení projektu (včetně finančního), účetnictví, </a:t>
            </a:r>
            <a:r>
              <a:rPr lang="cs-CZ" dirty="0" smtClean="0"/>
              <a:t>personalistika komunikační </a:t>
            </a:r>
            <a:r>
              <a:rPr lang="cs-CZ" dirty="0"/>
              <a:t>a informační opatření, občerstvení a stravování a podpůrné procesy </a:t>
            </a:r>
            <a:r>
              <a:rPr lang="cs-CZ" dirty="0" smtClean="0"/>
              <a:t>pro provoz </a:t>
            </a:r>
            <a:r>
              <a:rPr lang="cs-CZ" dirty="0"/>
              <a:t>projektu – rozhodujícím faktorem pro zařazení do nepřímých nákladů je </a:t>
            </a:r>
            <a:r>
              <a:rPr lang="cs-CZ" dirty="0" smtClean="0"/>
              <a:t>fakt, že </a:t>
            </a:r>
            <a:r>
              <a:rPr lang="cs-CZ" dirty="0"/>
              <a:t>daný pracovník nepracuje s cílovou skupinou projektu nebo nezajišťuje </a:t>
            </a:r>
            <a:r>
              <a:rPr lang="cs-CZ" dirty="0" smtClean="0"/>
              <a:t>výstup, který </a:t>
            </a:r>
            <a:r>
              <a:rPr lang="cs-CZ" dirty="0"/>
              <a:t>je určen k přímému využití cílovou skupinou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cestovní </a:t>
            </a:r>
            <a:r>
              <a:rPr lang="cs-CZ" dirty="0"/>
              <a:t>náhrady spojené s pracovními cestami 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spotřební </a:t>
            </a:r>
            <a:r>
              <a:rPr lang="cs-CZ" dirty="0"/>
              <a:t>materiál, zařízení a vybavení (papír…)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prostory </a:t>
            </a:r>
            <a:r>
              <a:rPr lang="cs-CZ" dirty="0"/>
              <a:t>pro realizaci projektu (nájemné, vodné, stočné, energie…)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ostatní </a:t>
            </a:r>
            <a:r>
              <a:rPr lang="cs-CZ" dirty="0"/>
              <a:t>provozní výdaje (internet, poštovné, telefon…)</a:t>
            </a:r>
          </a:p>
          <a:p>
            <a:pPr marL="0" indent="0">
              <a:buNone/>
            </a:pPr>
            <a:r>
              <a:rPr lang="cs-CZ" dirty="0" smtClean="0"/>
              <a:t>Bližší </a:t>
            </a:r>
            <a:r>
              <a:rPr lang="cs-CZ" dirty="0"/>
              <a:t>popis činností spadajících do nepřímých nákladů najdete ve </a:t>
            </a:r>
            <a:r>
              <a:rPr lang="cs-CZ" dirty="0" smtClean="0"/>
              <a:t>specifických pravidlech </a:t>
            </a:r>
            <a:r>
              <a:rPr lang="cs-CZ" dirty="0"/>
              <a:t>pro žadatele, kapitola </a:t>
            </a:r>
            <a:r>
              <a:rPr lang="cs-CZ" dirty="0" smtClean="0"/>
              <a:t>6.2.15 </a:t>
            </a:r>
            <a:r>
              <a:rPr lang="cs-CZ" dirty="0"/>
              <a:t>Vymezení nepřímých výdajů v OPZ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40" y="0"/>
            <a:ext cx="2128058" cy="906088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44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  </a:t>
            </a:r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Indikátory výstupu</a:t>
            </a:r>
          </a:p>
          <a:p>
            <a:r>
              <a:rPr lang="cs-CZ" sz="2400" dirty="0" smtClean="0"/>
              <a:t>Tyto indikátory jsou určené pro sledování a vyhodnocování prováděných opatření a aktivit, které charakterizují konkrétní činnost. Podávají informace o okamžitých výstupech realizace jednotlivých operací/akcí/projektů v rámci programu. </a:t>
            </a:r>
          </a:p>
          <a:p>
            <a:r>
              <a:rPr lang="cs-CZ" sz="2400" dirty="0" smtClean="0"/>
              <a:t>Indikátory výstupů vyjadřují např. počty osob, které byly v rámci daného projektu podpořeny.</a:t>
            </a:r>
          </a:p>
          <a:p>
            <a:pPr marL="0" indent="0">
              <a:buNone/>
            </a:pPr>
            <a:r>
              <a:rPr lang="cs-CZ" b="1" dirty="0" smtClean="0"/>
              <a:t>Indikátory výsledku</a:t>
            </a:r>
          </a:p>
          <a:p>
            <a:r>
              <a:rPr lang="cs-CZ" sz="2400" dirty="0" smtClean="0"/>
              <a:t>Jedná se o indikátory s přímou vazbou na stanovené cíle. Slouží k prokázání, zda bylo cíle projektu dosaženo. Indikátory výsledků vyjadřují okamžité efekty podpory, ke kterým došlo v době realizace projektů</a:t>
            </a:r>
            <a:r>
              <a:rPr lang="cs-CZ" sz="2400" b="1" dirty="0" smtClean="0"/>
              <a:t>. </a:t>
            </a:r>
            <a:endParaRPr lang="cs-CZ" sz="2400" b="1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63125"/>
            <a:ext cx="38862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480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9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                              INDIKÁTORY</a:t>
            </a:r>
            <a:br>
              <a:rPr lang="cs-CZ" b="1" dirty="0" smtClean="0"/>
            </a:br>
            <a:r>
              <a:rPr lang="cs-CZ" b="1" dirty="0" smtClean="0"/>
              <a:t>                                 </a:t>
            </a:r>
            <a:r>
              <a:rPr lang="cs-CZ" sz="2400" b="1" dirty="0" smtClean="0"/>
              <a:t>SE ZÁVAZKEM</a:t>
            </a:r>
            <a:br>
              <a:rPr lang="cs-CZ" sz="2400" b="1" dirty="0" smtClean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Hodnoty, které jsou chápány jako závazek žadatele, kterého má dosáhnout díky realizaci projektu.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Pravidla týkající se indikátorů, včetně definic jednotlivých indikátorů, jsou k dispozici v Obecné části pravidel pro žadatele a příjemce v rámci Operačního programu </a:t>
            </a:r>
            <a:r>
              <a:rPr lang="cs-CZ" dirty="0"/>
              <a:t>zaměstnanost - </a:t>
            </a:r>
            <a:r>
              <a:rPr lang="cs-CZ" dirty="0">
                <a:hlinkClick r:id="rId2"/>
              </a:rPr>
              <a:t>https://www.esfcr.cz/file/9002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5281862"/>
            <a:ext cx="3886200" cy="10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244" y="423949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Představení výzvy</a:t>
            </a:r>
          </a:p>
          <a:p>
            <a:r>
              <a:rPr lang="cs-CZ" dirty="0" smtClean="0"/>
              <a:t>Oprávnění žadatelé</a:t>
            </a:r>
          </a:p>
          <a:p>
            <a:r>
              <a:rPr lang="cs-CZ" dirty="0" smtClean="0"/>
              <a:t>Financování</a:t>
            </a:r>
          </a:p>
          <a:p>
            <a:r>
              <a:rPr lang="cs-CZ" dirty="0"/>
              <a:t>Způsobilé výdaje</a:t>
            </a:r>
          </a:p>
          <a:p>
            <a:r>
              <a:rPr lang="cs-CZ" dirty="0" smtClean="0"/>
              <a:t>Podporované aktivity</a:t>
            </a:r>
          </a:p>
          <a:p>
            <a:r>
              <a:rPr lang="cs-CZ" dirty="0" smtClean="0"/>
              <a:t>Cílové skupiny</a:t>
            </a:r>
          </a:p>
          <a:p>
            <a:r>
              <a:rPr lang="cs-CZ" dirty="0" smtClean="0"/>
              <a:t>Podání žádosti o podporu</a:t>
            </a:r>
          </a:p>
          <a:p>
            <a:r>
              <a:rPr lang="cs-CZ" dirty="0" smtClean="0"/>
              <a:t>Hodnocení žádostí o podporu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INDIKÁTORY</a:t>
            </a:r>
            <a:br>
              <a:rPr lang="cs-CZ" b="1" dirty="0" smtClean="0"/>
            </a:br>
            <a:r>
              <a:rPr lang="cs-CZ" b="1" dirty="0" smtClean="0"/>
              <a:t>                          </a:t>
            </a:r>
            <a:r>
              <a:rPr lang="cs-CZ" sz="2400" b="1" dirty="0" smtClean="0"/>
              <a:t>SE ZÁVAZKEM</a:t>
            </a:r>
            <a:endParaRPr lang="cs-CZ" dirty="0"/>
          </a:p>
        </p:txBody>
      </p:sp>
      <p:pic>
        <p:nvPicPr>
          <p:cNvPr id="5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281862"/>
            <a:ext cx="3886200" cy="10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2" y="514104"/>
            <a:ext cx="2560320" cy="1027603"/>
          </a:xfrm>
          <a:prstGeom prst="rect">
            <a:avLst/>
          </a:prstGeom>
        </p:spPr>
      </p:pic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25055"/>
              </p:ext>
            </p:extLst>
          </p:nvPr>
        </p:nvGraphicFramePr>
        <p:xfrm>
          <a:off x="838200" y="2211186"/>
          <a:ext cx="10515600" cy="2175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740">
                  <a:extLst>
                    <a:ext uri="{9D8B030D-6E8A-4147-A177-3AD203B41FA5}">
                      <a16:colId xmlns:a16="http://schemas.microsoft.com/office/drawing/2014/main" val="2690042512"/>
                    </a:ext>
                  </a:extLst>
                </a:gridCol>
                <a:gridCol w="4780392">
                  <a:extLst>
                    <a:ext uri="{9D8B030D-6E8A-4147-A177-3AD203B41FA5}">
                      <a16:colId xmlns:a16="http://schemas.microsoft.com/office/drawing/2014/main" val="675140501"/>
                    </a:ext>
                  </a:extLst>
                </a:gridCol>
                <a:gridCol w="2140976">
                  <a:extLst>
                    <a:ext uri="{9D8B030D-6E8A-4147-A177-3AD203B41FA5}">
                      <a16:colId xmlns:a16="http://schemas.microsoft.com/office/drawing/2014/main" val="2489117647"/>
                    </a:ext>
                  </a:extLst>
                </a:gridCol>
                <a:gridCol w="2151492">
                  <a:extLst>
                    <a:ext uri="{9D8B030D-6E8A-4147-A177-3AD203B41FA5}">
                      <a16:colId xmlns:a16="http://schemas.microsoft.com/office/drawing/2014/main" val="472007444"/>
                    </a:ext>
                  </a:extLst>
                </a:gridCol>
              </a:tblGrid>
              <a:tr h="543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Kód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Název indikátoru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Měrná jednotka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Typ indikátoru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1635548"/>
                  </a:ext>
                </a:extLst>
              </a:tr>
              <a:tr h="543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60000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Celkový počet účastníků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Osoby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Výstup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696514"/>
                  </a:ext>
                </a:extLst>
              </a:tr>
              <a:tr h="543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67001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Kapacita podpořených služeb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Místa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Výstup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06869"/>
                  </a:ext>
                </a:extLst>
              </a:tr>
              <a:tr h="543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67010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Využívání podpořených služeb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Osoby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Výsledek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463940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38200" y="3616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   </a:t>
            </a:r>
            <a:r>
              <a:rPr lang="cs-CZ" b="1" dirty="0" smtClean="0"/>
              <a:t>INDIKÁTORY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případě, že projekt podporu získá, bude mít žadatel povinnost kromě indikátorů se závazkem vykazovat dosažené hodnoty také pro: </a:t>
            </a:r>
          </a:p>
          <a:p>
            <a:r>
              <a:rPr lang="cs-CZ" dirty="0"/>
              <a:t>a) Indikátory výstupů, které navazují na charakteristiky účastníků jako je např. věk, postavení na trhu práce, případné znevýhodnění, atd. Tyto indikátory se načítají automaticky z Monitorovacího listu podpořené osoby skrze informační systém IS ESF 2014+, který příjemce zpracovává společně se Zprávou o realizaci projektu (</a:t>
            </a:r>
            <a:r>
              <a:rPr lang="cs-CZ" dirty="0" err="1"/>
              <a:t>ZoR</a:t>
            </a:r>
            <a:r>
              <a:rPr lang="cs-CZ" dirty="0"/>
              <a:t>); </a:t>
            </a:r>
          </a:p>
          <a:p>
            <a:r>
              <a:rPr lang="cs-CZ" dirty="0"/>
              <a:t>b) Indikátory z tabulek uvedených níže, které jsou relevantní vůči plánovaným aktivitám a podporovaným cílovým skupinám projektu. Žadatel má povinnost v žádosti o podporu u těchto indikátorů vyplnit pole cílová hodnota. Pokud je daný indikátor vůči projektovým aktivitám nerelevantní, pak je možné u něj uvést cílovou hodnotu 0. U výsledkových indikátorů, které se týkají účastníků, žadatel uvede vždy cílovou hodnotu 0. Dosažené hodnoty indikátorů uvedených níže budou příjemcem vykazovány prostřednictvím Zprávy o realizaci projektu (</a:t>
            </a:r>
            <a:r>
              <a:rPr lang="cs-CZ" dirty="0" err="1"/>
              <a:t>ZoR</a:t>
            </a:r>
            <a:r>
              <a:rPr lang="cs-CZ" dirty="0"/>
              <a:t>) v IS KP14+. Sledování parametrů týkajících se podpořených osob a související indikátory jsou detailně popsány v Obecné části pravidel pro žadatele a příjemce v rámci Operačního programu zaměstnanost v kapitole 18.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15000"/>
            <a:ext cx="3886200" cy="97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1" y="405581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73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97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                             INDIKÁTORY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6075946"/>
            <a:ext cx="3886200" cy="78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6" y="116048"/>
            <a:ext cx="2560320" cy="1027603"/>
          </a:xfrm>
          <a:prstGeom prst="rect">
            <a:avLst/>
          </a:prstGeom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82501"/>
              </p:ext>
            </p:extLst>
          </p:nvPr>
        </p:nvGraphicFramePr>
        <p:xfrm>
          <a:off x="658666" y="1392728"/>
          <a:ext cx="10695134" cy="4251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069">
                  <a:extLst>
                    <a:ext uri="{9D8B030D-6E8A-4147-A177-3AD203B41FA5}">
                      <a16:colId xmlns:a16="http://schemas.microsoft.com/office/drawing/2014/main" val="4125286533"/>
                    </a:ext>
                  </a:extLst>
                </a:gridCol>
                <a:gridCol w="6239541">
                  <a:extLst>
                    <a:ext uri="{9D8B030D-6E8A-4147-A177-3AD203B41FA5}">
                      <a16:colId xmlns:a16="http://schemas.microsoft.com/office/drawing/2014/main" val="1852402618"/>
                    </a:ext>
                  </a:extLst>
                </a:gridCol>
                <a:gridCol w="1463094">
                  <a:extLst>
                    <a:ext uri="{9D8B030D-6E8A-4147-A177-3AD203B41FA5}">
                      <a16:colId xmlns:a16="http://schemas.microsoft.com/office/drawing/2014/main" val="2733100339"/>
                    </a:ext>
                  </a:extLst>
                </a:gridCol>
                <a:gridCol w="1914430">
                  <a:extLst>
                    <a:ext uri="{9D8B030D-6E8A-4147-A177-3AD203B41FA5}">
                      <a16:colId xmlns:a16="http://schemas.microsoft.com/office/drawing/2014/main" val="1663771431"/>
                    </a:ext>
                  </a:extLst>
                </a:gridCol>
              </a:tblGrid>
              <a:tr h="58962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Kód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Název indikátoru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Měrná jednotka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Typ indikátoru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6648167"/>
                  </a:ext>
                </a:extLst>
              </a:tr>
              <a:tr h="57777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80500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Počet napsaných a zveřejněných analytických a strategických dokumentů (vč. evaluačních)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Dokumenty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Výstup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3346939"/>
                  </a:ext>
                </a:extLst>
              </a:tr>
              <a:tr h="57777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67315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Bývalí účastníci projektů v oblasti sociálních služeb, u nichž služba naplnila svůj účel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Osoby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Výsledek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3469231"/>
                  </a:ext>
                </a:extLst>
              </a:tr>
              <a:tr h="6151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67310 </a:t>
                      </a:r>
                      <a:endParaRPr lang="cs-CZ" sz="1100">
                        <a:effectLst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Bývalí účastníci projektů, u nichž intervence formou sociální práce naplnila svůj účel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Osoby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Výsledek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8738533"/>
                  </a:ext>
                </a:extLst>
              </a:tr>
              <a:tr h="57777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62500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Účastníci v procesu vzdělávání/odborné přípravy po ukončení své účasti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Osoby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Výsledek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7794384"/>
                  </a:ext>
                </a:extLst>
              </a:tr>
              <a:tr h="57777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62600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Účastníci, kteří získali kvalifikaci po ukončení své účasti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Osoby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Výsledek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0241406"/>
                  </a:ext>
                </a:extLst>
              </a:tr>
              <a:tr h="57777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62800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Znevýhodnění účastníci, kteří po ukončení své účasti hledají zaměstnání, jsou v procesu vzdělávání/odborné přípravy, rozšiřují si kvalifikaci nebo jsou zaměstnaní, a to i OSVČ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 Osoby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Výsledek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2545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06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Podporované aktivity</a:t>
            </a:r>
            <a:endParaRPr lang="cs-CZ" b="1" dirty="0"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Podporované aktivity:</a:t>
            </a:r>
          </a:p>
          <a:p>
            <a:r>
              <a:rPr lang="cs-CZ" dirty="0"/>
              <a:t>1.1 Sociální služby:</a:t>
            </a:r>
          </a:p>
          <a:p>
            <a:r>
              <a:rPr lang="cs-CZ" dirty="0" smtClean="0"/>
              <a:t>1.2 </a:t>
            </a:r>
            <a:r>
              <a:rPr lang="cs-CZ" dirty="0"/>
              <a:t>Další programy a činnosti v oblasti sociálního začleňování</a:t>
            </a:r>
          </a:p>
          <a:p>
            <a:pPr marL="0" indent="0">
              <a:buNone/>
            </a:pPr>
            <a:r>
              <a:rPr lang="cs-CZ" dirty="0" smtClean="0"/>
              <a:t>Detailní popis aktivit je obsažen v Příloze č. 1 Popis podporovaných aktivit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1.1 Sociální služby</a:t>
            </a:r>
            <a:endParaRPr lang="cs-CZ" b="1" dirty="0"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a. Odborné sociální poradenství</a:t>
            </a:r>
          </a:p>
          <a:p>
            <a:pPr marL="0" indent="0">
              <a:buNone/>
            </a:pPr>
            <a:r>
              <a:rPr lang="cs-CZ" dirty="0"/>
              <a:t>b. Terénní programy</a:t>
            </a:r>
          </a:p>
          <a:p>
            <a:pPr marL="0" indent="0">
              <a:buNone/>
            </a:pPr>
            <a:r>
              <a:rPr lang="cs-CZ" dirty="0"/>
              <a:t>c. Sociálně aktivizační služby pro rodiny s dětmi</a:t>
            </a:r>
          </a:p>
          <a:p>
            <a:pPr marL="0" indent="0">
              <a:buNone/>
            </a:pPr>
            <a:r>
              <a:rPr lang="cs-CZ" dirty="0"/>
              <a:t>d. Raná péče</a:t>
            </a:r>
          </a:p>
          <a:p>
            <a:pPr marL="0" indent="0">
              <a:buNone/>
            </a:pPr>
            <a:r>
              <a:rPr lang="cs-CZ" dirty="0"/>
              <a:t>e. Kontaktní centra</a:t>
            </a:r>
          </a:p>
          <a:p>
            <a:pPr marL="0" indent="0">
              <a:buNone/>
            </a:pPr>
            <a:r>
              <a:rPr lang="cs-CZ" dirty="0"/>
              <a:t>f. Nízkoprahová zařízení pro děti a mládež</a:t>
            </a:r>
          </a:p>
          <a:p>
            <a:pPr marL="0" indent="0">
              <a:buNone/>
            </a:pPr>
            <a:r>
              <a:rPr lang="cs-CZ" dirty="0"/>
              <a:t>g. Sociální rehabilitace</a:t>
            </a:r>
          </a:p>
          <a:p>
            <a:pPr marL="0" indent="0">
              <a:buNone/>
            </a:pPr>
            <a:r>
              <a:rPr lang="cs-CZ" dirty="0"/>
              <a:t>h. Sociálně terapeutické dílny</a:t>
            </a:r>
          </a:p>
          <a:p>
            <a:pPr marL="0" indent="0">
              <a:buNone/>
            </a:pPr>
            <a:r>
              <a:rPr lang="cs-CZ" dirty="0"/>
              <a:t>i. Služby následné péče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1.1 Sociální služby </a:t>
            </a:r>
            <a:endParaRPr lang="cs-CZ" b="1" dirty="0"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446415"/>
            <a:ext cx="10515600" cy="473054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Bude podporováno poskytování pouze těch sociálních služeb, které jsou registrovány v souladu se zákonem č. 108/2006 Sb., o sociálních službách, a které jsou zároveň součástí sítě sociálních služeb uvedené ve střednědobém plánu rozvoje sociálních služeb příslušného kraje (popř. obce). </a:t>
            </a:r>
          </a:p>
          <a:p>
            <a:r>
              <a:rPr lang="cs-CZ" dirty="0"/>
              <a:t>Budou podporovány pouze sociální služby poskytované </a:t>
            </a:r>
            <a:r>
              <a:rPr lang="cs-CZ" b="1" dirty="0"/>
              <a:t>terénní a ambulantní formou</a:t>
            </a:r>
            <a:r>
              <a:rPr lang="cs-CZ" dirty="0"/>
              <a:t>. Jako </a:t>
            </a:r>
            <a:r>
              <a:rPr lang="cs-CZ" b="1" dirty="0"/>
              <a:t>pobytové</a:t>
            </a:r>
            <a:r>
              <a:rPr lang="cs-CZ" dirty="0"/>
              <a:t> budou podporovány jen </a:t>
            </a:r>
            <a:r>
              <a:rPr lang="cs-CZ" b="1" dirty="0"/>
              <a:t>odlehčovací služby a krizová pomoc</a:t>
            </a:r>
            <a:r>
              <a:rPr lang="cs-CZ" dirty="0"/>
              <a:t> podle § 44 a § 60 zákona č. 108/2006 Sb., o sociálních službách. </a:t>
            </a:r>
          </a:p>
          <a:p>
            <a:r>
              <a:rPr lang="cs-CZ" dirty="0"/>
              <a:t>Součástí nákladů vztahujících se k poskytování sociální služby mohou být i náklady na </a:t>
            </a:r>
            <a:r>
              <a:rPr lang="cs-CZ" b="1" dirty="0"/>
              <a:t>celoživotní vzdělávání pracovníků poskytovatele sociální služby</a:t>
            </a:r>
            <a:r>
              <a:rPr lang="cs-CZ" dirty="0"/>
              <a:t>, a to za podmínky, že toto vzdělávání přímo souvisí s poskytováním základních činností sociální </a:t>
            </a:r>
            <a:r>
              <a:rPr lang="cs-CZ" dirty="0" smtClean="0"/>
              <a:t>služby (max. 24 hodin za rok)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900" b="1" dirty="0">
                <a:latin typeface="+mn-lt"/>
              </a:rPr>
              <a:t>1.2 Další programy a činnosti v oblasti sociálního začleňování </a:t>
            </a:r>
            <a:br>
              <a:rPr lang="cs-CZ" sz="4900" b="1" dirty="0">
                <a:latin typeface="+mn-lt"/>
              </a:rPr>
            </a:br>
            <a:endParaRPr lang="cs-CZ" sz="4900" b="1" dirty="0"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Programy prevence a řešení problémů především v sociálně vyloučených lokalitách</a:t>
            </a:r>
          </a:p>
          <a:p>
            <a:pPr lvl="0"/>
            <a:r>
              <a:rPr lang="cs-CZ" dirty="0"/>
              <a:t>Aktivity směřující k podpoře mladým lidem ze sociálně znevýhodněného prostředí</a:t>
            </a:r>
          </a:p>
          <a:p>
            <a:pPr lvl="0"/>
            <a:r>
              <a:rPr lang="cs-CZ" dirty="0"/>
              <a:t>Aktivity a programy sekundární a terciární prevence pro osoby s chronickým duševním onemocněním </a:t>
            </a:r>
          </a:p>
          <a:p>
            <a:pPr lvl="0"/>
            <a:r>
              <a:rPr lang="cs-CZ" dirty="0"/>
              <a:t>Aktivity a programy sekundární a terciární prevence pro osoby ohrožené závislostmi</a:t>
            </a:r>
          </a:p>
          <a:p>
            <a:pPr lvl="0"/>
            <a:r>
              <a:rPr lang="cs-CZ" dirty="0"/>
              <a:t>Programy pro osoby opouštějící zařízení pro výkon trestu odnětí svobody, pro osoby ve výkonu trestu a pro osoby s alternativními tresty </a:t>
            </a:r>
          </a:p>
          <a:p>
            <a:pPr lvl="0"/>
            <a:r>
              <a:rPr lang="cs-CZ" dirty="0"/>
              <a:t>Motivační programy přispívající k sociálnímu začlenění nebo k prevenci sociálního vyloučení osob v nepříznivé sociální situaci</a:t>
            </a:r>
          </a:p>
          <a:p>
            <a:pPr lvl="0"/>
            <a:r>
              <a:rPr lang="cs-CZ" dirty="0"/>
              <a:t>Programy a aktivity v oblasti sociálně-právní ochrany dětí</a:t>
            </a:r>
          </a:p>
          <a:p>
            <a:pPr lvl="0"/>
            <a:r>
              <a:rPr lang="cs-CZ" dirty="0"/>
              <a:t>Aktivity zaměřené na podporu pečujících osob a neformální péče a sdílené péče</a:t>
            </a:r>
          </a:p>
          <a:p>
            <a:pPr lvl="0"/>
            <a:r>
              <a:rPr lang="cs-CZ" dirty="0"/>
              <a:t>Aktivity zaměřené na předcházení ekonomické nestability osob z cílových skupin</a:t>
            </a:r>
          </a:p>
          <a:p>
            <a:pPr lvl="0"/>
            <a:r>
              <a:rPr lang="cs-CZ" dirty="0"/>
              <a:t>Aktivity zaměřené na rozvoj sociálního/dostupného/podporovaného/prostupného bydlení</a:t>
            </a:r>
          </a:p>
          <a:p>
            <a:pPr lvl="0"/>
            <a:r>
              <a:rPr lang="cs-CZ" dirty="0"/>
              <a:t>Aktivity podporující mimosoudní způsob řešení konfliktů v oblasti bydlení a pracovně-právních vztahů</a:t>
            </a:r>
          </a:p>
          <a:p>
            <a:pPr lvl="0"/>
            <a:r>
              <a:rPr lang="cs-CZ" dirty="0"/>
              <a:t>Aktivity přispívající k boji s diskriminací</a:t>
            </a:r>
          </a:p>
          <a:p>
            <a:pPr lvl="0"/>
            <a:r>
              <a:rPr lang="cs-CZ" dirty="0"/>
              <a:t>Aktivity místních samospráv při optimalizaci zajištění činností a výkonu sociální práce na svém území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721" y="194396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900" b="1" dirty="0">
                <a:latin typeface="+mn-lt"/>
              </a:rPr>
              <a:t>1.2 Další programy a činnosti v oblasti sociálního začleňování </a:t>
            </a:r>
            <a:br>
              <a:rPr lang="cs-CZ" sz="4900" b="1" dirty="0">
                <a:latin typeface="+mn-lt"/>
              </a:rPr>
            </a:br>
            <a:endParaRPr lang="cs-CZ" sz="4900" b="1" dirty="0"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sz="2400" dirty="0" smtClean="0"/>
              <a:t>Musí se jednat </a:t>
            </a:r>
            <a:r>
              <a:rPr lang="cs-CZ" sz="2400" b="1" dirty="0" smtClean="0"/>
              <a:t>o programy a činnosti nad rámec základních činností sociálních služeb podle zákona č. 108/2006 Sb. o sociálních službách</a:t>
            </a:r>
          </a:p>
          <a:p>
            <a:r>
              <a:rPr lang="cs-CZ" sz="2400" dirty="0" smtClean="0"/>
              <a:t>Doplňkově </a:t>
            </a:r>
            <a:r>
              <a:rPr lang="cs-CZ" sz="2400" dirty="0"/>
              <a:t>budou k výše uvedeným programům a činnostem podporovány i </a:t>
            </a:r>
            <a:r>
              <a:rPr lang="cs-CZ" sz="2400" b="1" dirty="0"/>
              <a:t>aktivity místních subjektů působících v oblasti sociálního začleňování při koordinaci a síťování sociálních služeb a dalších navazujících služeb a programů podporujících sociální začleňování a prevenci sociálního vyloučení a programů </a:t>
            </a:r>
            <a:r>
              <a:rPr lang="cs-CZ" sz="2400" dirty="0"/>
              <a:t>zaměřených na vznik a rozvoj specifických nástrojů k prevenci a řešení problémů v sociálně vyloučených lokalitách</a:t>
            </a:r>
          </a:p>
          <a:p>
            <a:r>
              <a:rPr lang="cs-CZ" sz="2400" dirty="0"/>
              <a:t>Doplňkově budou dále podporovány i aktivity zaměřené na </a:t>
            </a:r>
            <a:r>
              <a:rPr lang="cs-CZ" sz="2400" b="1" dirty="0"/>
              <a:t>vzdělávání pracovníků</a:t>
            </a:r>
            <a:r>
              <a:rPr lang="cs-CZ" sz="2400" dirty="0"/>
              <a:t> organizací, kteří vykonávají přímou práci s klienty (sociální pracovníci a další pracovníci v přímé práci, tj. odborné pracovní pozice hrazené z přímých nákladů, s cílem rozšíření a prohloubení jejich znalostí a dovedností při práci s cílovými skupinami, a to v rozsahu </a:t>
            </a:r>
            <a:r>
              <a:rPr lang="cs-CZ" sz="2400" dirty="0" smtClean="0"/>
              <a:t>minimálně </a:t>
            </a:r>
            <a:r>
              <a:rPr lang="cs-CZ" sz="2400" dirty="0"/>
              <a:t>40 hodin za celé období realizace </a:t>
            </a:r>
            <a:r>
              <a:rPr lang="cs-CZ" sz="2400" dirty="0" smtClean="0"/>
              <a:t>projektu</a:t>
            </a:r>
          </a:p>
          <a:p>
            <a:r>
              <a:rPr lang="cs-CZ" sz="2400" dirty="0"/>
              <a:t>V této výzvě nejsou podporovány projekty zaměřené na tvorbu střednědobých plánů rozvoje sociálních služeb obcí / příp. akčních plánů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60" y="104703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Cílové skupiny</a:t>
            </a:r>
            <a:endParaRPr lang="cs-CZ" b="1" dirty="0"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 numCol="2">
            <a:normAutofit fontScale="77500" lnSpcReduction="20000"/>
          </a:bodyPr>
          <a:lstStyle/>
          <a:p>
            <a:r>
              <a:rPr lang="cs-CZ" dirty="0"/>
              <a:t>Osoby sociálně vyloučené a osoby sociálním vyloučením ohrožené</a:t>
            </a:r>
          </a:p>
          <a:p>
            <a:r>
              <a:rPr lang="cs-CZ" dirty="0"/>
              <a:t>Osoby se zdravotním </a:t>
            </a:r>
            <a:r>
              <a:rPr lang="cs-CZ" dirty="0" smtClean="0"/>
              <a:t>postižením</a:t>
            </a:r>
          </a:p>
          <a:p>
            <a:r>
              <a:rPr lang="cs-CZ" dirty="0"/>
              <a:t>Osoby s kombinovanými </a:t>
            </a:r>
            <a:r>
              <a:rPr lang="cs-CZ" dirty="0" smtClean="0"/>
              <a:t>diagnózami</a:t>
            </a:r>
          </a:p>
          <a:p>
            <a:r>
              <a:rPr lang="cs-CZ" dirty="0"/>
              <a:t>Osoby ohrožené specifickými zdravotními </a:t>
            </a:r>
            <a:r>
              <a:rPr lang="cs-CZ" dirty="0" smtClean="0"/>
              <a:t>riziky</a:t>
            </a:r>
          </a:p>
          <a:p>
            <a:r>
              <a:rPr lang="cs-CZ" dirty="0"/>
              <a:t>Osoby žijící v sociálně vyloučených </a:t>
            </a:r>
            <a:r>
              <a:rPr lang="cs-CZ" dirty="0" smtClean="0"/>
              <a:t>lokalitách</a:t>
            </a:r>
          </a:p>
          <a:p>
            <a:r>
              <a:rPr lang="cs-CZ" dirty="0"/>
              <a:t>Imigranti a </a:t>
            </a:r>
            <a:r>
              <a:rPr lang="cs-CZ" dirty="0" smtClean="0"/>
              <a:t>azylanti</a:t>
            </a:r>
          </a:p>
          <a:p>
            <a:r>
              <a:rPr lang="cs-CZ" dirty="0"/>
              <a:t>Bezdomovci a osoby žijící v nevyhovujícím nebo nejistém </a:t>
            </a:r>
            <a:r>
              <a:rPr lang="cs-CZ" dirty="0" smtClean="0"/>
              <a:t>ubytování</a:t>
            </a:r>
          </a:p>
          <a:p>
            <a:r>
              <a:rPr lang="cs-CZ" dirty="0"/>
              <a:t>Osoby pečující o malé </a:t>
            </a:r>
            <a:r>
              <a:rPr lang="cs-CZ" dirty="0" smtClean="0"/>
              <a:t>děti</a:t>
            </a:r>
          </a:p>
          <a:p>
            <a:r>
              <a:rPr lang="cs-CZ" dirty="0"/>
              <a:t>Osoby pečující o jiné závislé </a:t>
            </a:r>
            <a:r>
              <a:rPr lang="cs-CZ" dirty="0" smtClean="0"/>
              <a:t>osoby</a:t>
            </a:r>
          </a:p>
          <a:p>
            <a:r>
              <a:rPr lang="cs-CZ" dirty="0"/>
              <a:t>Rodiče </a:t>
            </a:r>
            <a:r>
              <a:rPr lang="cs-CZ" dirty="0" smtClean="0"/>
              <a:t>samoživitelé</a:t>
            </a:r>
          </a:p>
          <a:p>
            <a:r>
              <a:rPr lang="cs-CZ" dirty="0"/>
              <a:t>Neformální pečovatelé a dobrovolníci působící v oblasti sociálních služeb a sociální </a:t>
            </a:r>
            <a:r>
              <a:rPr lang="cs-CZ" dirty="0" smtClean="0"/>
              <a:t>integrace</a:t>
            </a:r>
          </a:p>
          <a:p>
            <a:r>
              <a:rPr lang="cs-CZ" dirty="0"/>
              <a:t>Oběti trestné </a:t>
            </a:r>
            <a:r>
              <a:rPr lang="cs-CZ" dirty="0" smtClean="0"/>
              <a:t>činnosti</a:t>
            </a:r>
          </a:p>
          <a:p>
            <a:r>
              <a:rPr lang="cs-CZ" dirty="0"/>
              <a:t>Osoby ohrožené domácím násilím a </a:t>
            </a:r>
            <a:r>
              <a:rPr lang="cs-CZ" dirty="0" smtClean="0"/>
              <a:t>závislostmi</a:t>
            </a:r>
          </a:p>
          <a:p>
            <a:r>
              <a:rPr lang="cs-CZ" dirty="0"/>
              <a:t>Osoby ohrožené </a:t>
            </a:r>
            <a:r>
              <a:rPr lang="cs-CZ" dirty="0" smtClean="0"/>
              <a:t>předlužeností</a:t>
            </a:r>
          </a:p>
          <a:p>
            <a:r>
              <a:rPr lang="cs-CZ" dirty="0"/>
              <a:t>Osoby ohrožené vícenásobnými </a:t>
            </a:r>
            <a:r>
              <a:rPr lang="cs-CZ" dirty="0" smtClean="0"/>
              <a:t>riziky</a:t>
            </a:r>
          </a:p>
          <a:p>
            <a:r>
              <a:rPr lang="cs-CZ" dirty="0"/>
              <a:t>Osoby v nebo po výkonu </a:t>
            </a:r>
            <a:r>
              <a:rPr lang="cs-CZ" dirty="0" smtClean="0"/>
              <a:t>trestu</a:t>
            </a:r>
          </a:p>
          <a:p>
            <a:r>
              <a:rPr lang="cs-CZ" dirty="0"/>
              <a:t>Osoby opouštějící institucionální </a:t>
            </a:r>
            <a:r>
              <a:rPr lang="cs-CZ" dirty="0" smtClean="0"/>
              <a:t>zařízení</a:t>
            </a:r>
          </a:p>
          <a:p>
            <a:r>
              <a:rPr lang="cs-CZ" dirty="0" smtClean="0"/>
              <a:t>Sociální pracovníci</a:t>
            </a:r>
          </a:p>
          <a:p>
            <a:r>
              <a:rPr lang="cs-CZ" dirty="0"/>
              <a:t>Pracovníci v sociálních službách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Povinná příloha žádosti o podporu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Údaje o sociální službě</a:t>
            </a:r>
          </a:p>
          <a:p>
            <a:r>
              <a:rPr lang="cs-CZ" dirty="0" smtClean="0"/>
              <a:t>Formulář součástí výzvy- příloha č. 8</a:t>
            </a:r>
          </a:p>
          <a:p>
            <a:r>
              <a:rPr lang="cs-CZ" dirty="0" smtClean="0"/>
              <a:t>Pověření k poskytování sociální služby není povinnou přílohou žádosti o podporu, ale bude </a:t>
            </a:r>
            <a:r>
              <a:rPr lang="cs-CZ" b="1" dirty="0" smtClean="0"/>
              <a:t>povinně dokládáno před vydáním právního aktu. </a:t>
            </a:r>
            <a:r>
              <a:rPr lang="cs-CZ" dirty="0" smtClean="0"/>
              <a:t>V případě, že žadatel toto pověření již vydáno má, doporučuje se jej předložit k žádosti o podporu</a:t>
            </a:r>
          </a:p>
          <a:p>
            <a:r>
              <a:rPr lang="cs-CZ" dirty="0" smtClean="0"/>
              <a:t>Pomůcka k vyplnění přílohy Údaje o sociální službě je přílohou výzvy č. </a:t>
            </a:r>
            <a:r>
              <a:rPr lang="cs-CZ" dirty="0"/>
              <a:t>7</a:t>
            </a:r>
            <a:endParaRPr lang="cs-CZ" dirty="0" smtClean="0"/>
          </a:p>
          <a:p>
            <a:r>
              <a:rPr lang="cs-CZ" dirty="0" smtClean="0"/>
              <a:t>Přílohy výzvy č. </a:t>
            </a:r>
            <a:r>
              <a:rPr lang="cs-CZ" dirty="0"/>
              <a:t>5</a:t>
            </a:r>
            <a:r>
              <a:rPr lang="cs-CZ" dirty="0" smtClean="0"/>
              <a:t> a </a:t>
            </a:r>
            <a:r>
              <a:rPr lang="cs-CZ" dirty="0"/>
              <a:t>6</a:t>
            </a:r>
            <a:r>
              <a:rPr lang="cs-CZ" dirty="0" smtClean="0"/>
              <a:t> se dokládají v průběhu realizace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+mn-lt"/>
              </a:rPr>
              <a:t>Představení výzvy </a:t>
            </a:r>
            <a:r>
              <a:rPr lang="cs-CZ" b="1" dirty="0" smtClean="0">
                <a:latin typeface="+mn-lt"/>
              </a:rPr>
              <a:t/>
            </a:r>
            <a:br>
              <a:rPr lang="cs-CZ" b="1" dirty="0" smtClean="0">
                <a:latin typeface="+mn-lt"/>
              </a:rPr>
            </a:br>
            <a:r>
              <a:rPr lang="cs-CZ" sz="3200" b="1" dirty="0">
                <a:latin typeface="+mn-lt"/>
              </a:rPr>
              <a:t>TERMÍNY A ALOKACE</a:t>
            </a:r>
            <a:endParaRPr lang="cs-CZ" b="1" dirty="0">
              <a:latin typeface="+mn-lt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Název: MAS Chrudimsko: Sociální služby včetně prevence kriminality II.</a:t>
            </a:r>
          </a:p>
          <a:p>
            <a:r>
              <a:rPr lang="cs-CZ" dirty="0" smtClean="0"/>
              <a:t>Datum zahájení příjmu žádostí: 28.2.2019 4:00 hodin</a:t>
            </a:r>
          </a:p>
          <a:p>
            <a:r>
              <a:rPr lang="cs-CZ" dirty="0" smtClean="0"/>
              <a:t>Datum ukončení příjmu žádostí: </a:t>
            </a:r>
            <a:r>
              <a:rPr lang="cs-CZ" b="1" dirty="0" smtClean="0"/>
              <a:t>17.4.2019 12:00 hodin</a:t>
            </a:r>
          </a:p>
          <a:p>
            <a:r>
              <a:rPr lang="cs-CZ" dirty="0"/>
              <a:t>Maximální délka, na kterou je žadatel oprávněn projekt </a:t>
            </a:r>
            <a:r>
              <a:rPr lang="cs-CZ" dirty="0" smtClean="0"/>
              <a:t>naplánovat: 36 měsíců</a:t>
            </a:r>
            <a:endParaRPr lang="cs-CZ" dirty="0"/>
          </a:p>
          <a:p>
            <a:r>
              <a:rPr lang="cs-CZ" dirty="0"/>
              <a:t>Nejzazší datum pro ukončení fyzické realizace projektu</a:t>
            </a:r>
            <a:r>
              <a:rPr lang="cs-CZ" dirty="0" smtClean="0"/>
              <a:t>: 31.12.2022</a:t>
            </a:r>
          </a:p>
          <a:p>
            <a:pPr lvl="0"/>
            <a:r>
              <a:rPr lang="cs-CZ" dirty="0"/>
              <a:t>Minimální výše celkových způsobilých výdajů projektu: </a:t>
            </a:r>
            <a:r>
              <a:rPr lang="cs-CZ" b="1" dirty="0"/>
              <a:t>400 000 CZK</a:t>
            </a:r>
            <a:endParaRPr lang="cs-CZ" dirty="0"/>
          </a:p>
          <a:p>
            <a:pPr lvl="0"/>
            <a:r>
              <a:rPr lang="cs-CZ" dirty="0"/>
              <a:t>Maximální výše celkových způsobilých výdajů projektu: </a:t>
            </a:r>
            <a:r>
              <a:rPr lang="cs-CZ" b="1" dirty="0"/>
              <a:t> </a:t>
            </a:r>
            <a:r>
              <a:rPr lang="cs-CZ" b="1" dirty="0" smtClean="0"/>
              <a:t>606 153 CZK</a:t>
            </a:r>
          </a:p>
          <a:p>
            <a:r>
              <a:rPr lang="cs-CZ" dirty="0"/>
              <a:t>Forma podpory: ex ante/ ex post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Nepodporované aktivity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V této výzvě nebudou podporovány následující aktivity: </a:t>
            </a:r>
          </a:p>
          <a:p>
            <a:pPr marL="457200" lvl="1" indent="0">
              <a:buNone/>
            </a:pPr>
            <a:r>
              <a:rPr lang="cs-CZ" dirty="0" smtClean="0"/>
              <a:t>- </a:t>
            </a:r>
            <a:r>
              <a:rPr lang="cs-CZ" dirty="0"/>
              <a:t>Volnočasové aktivity </a:t>
            </a:r>
          </a:p>
          <a:p>
            <a:pPr marL="457200" lvl="1" indent="0">
              <a:buNone/>
            </a:pPr>
            <a:r>
              <a:rPr lang="pl-PL" dirty="0"/>
              <a:t>- PC/jazykové kurzy jako samostatný projekt </a:t>
            </a:r>
          </a:p>
          <a:p>
            <a:pPr marL="457200" lvl="1" indent="0">
              <a:buNone/>
            </a:pPr>
            <a:r>
              <a:rPr lang="cs-CZ" dirty="0"/>
              <a:t>- Osvětová činnost/kampaně jako samostatný projekt </a:t>
            </a:r>
          </a:p>
          <a:p>
            <a:pPr marL="457200" lvl="1" indent="0">
              <a:buNone/>
            </a:pPr>
            <a:r>
              <a:rPr lang="cs-CZ" dirty="0"/>
              <a:t>- Tvorba komplexních vzdělávacích programů včetně e-</a:t>
            </a:r>
            <a:r>
              <a:rPr lang="cs-CZ" dirty="0" err="1"/>
              <a:t>learningových</a:t>
            </a:r>
            <a:r>
              <a:rPr lang="cs-CZ" dirty="0"/>
              <a:t> kurzů </a:t>
            </a:r>
          </a:p>
          <a:p>
            <a:pPr marL="457200" lvl="1" indent="0">
              <a:buNone/>
            </a:pPr>
            <a:r>
              <a:rPr lang="cs-CZ" dirty="0"/>
              <a:t>- Všeobecné psychologické poradenství, pokud nebude součástí komplexní poradenské práce s účastníkem projektu </a:t>
            </a:r>
          </a:p>
          <a:p>
            <a:pPr marL="457200" lvl="1" indent="0">
              <a:buNone/>
            </a:pPr>
            <a:r>
              <a:rPr lang="cs-CZ" dirty="0"/>
              <a:t>- Zahraniční stáže </a:t>
            </a:r>
          </a:p>
          <a:p>
            <a:pPr marL="457200" lvl="1" indent="0">
              <a:buNone/>
            </a:pPr>
            <a:r>
              <a:rPr lang="cs-CZ" dirty="0"/>
              <a:t>- Lesní školky (mimo zákon o dětských skupinách kvůli nesplnění hygienických předpisů) </a:t>
            </a:r>
          </a:p>
          <a:p>
            <a:pPr marL="457200" lvl="1" indent="0">
              <a:buNone/>
            </a:pPr>
            <a:r>
              <a:rPr lang="pt-BR" dirty="0"/>
              <a:t>- Provoz mateřských a rodinných center </a:t>
            </a:r>
          </a:p>
          <a:p>
            <a:pPr marL="457200" lvl="1" indent="0">
              <a:buNone/>
            </a:pPr>
            <a:r>
              <a:rPr lang="cs-CZ" dirty="0"/>
              <a:t>- Vzdělávání členů realizačního týmu s výjimkou: </a:t>
            </a:r>
            <a:r>
              <a:rPr lang="cs-CZ" dirty="0" smtClean="0"/>
              <a:t>vzdělávání </a:t>
            </a:r>
            <a:r>
              <a:rPr lang="cs-CZ" dirty="0"/>
              <a:t>realizačního týmu v případě zaměstnanců sociálního podniku, kteří jsou v přímé práci s cílovou skupinou, </a:t>
            </a:r>
            <a:r>
              <a:rPr lang="cs-CZ" dirty="0" smtClean="0"/>
              <a:t>vzdělávání </a:t>
            </a:r>
            <a:r>
              <a:rPr lang="cs-CZ" dirty="0"/>
              <a:t>realizačního týmu - sociálních pracovníků v souladu se zákonem č. 108/2006 Sb., o sociálních službách, působících v oblasti sociálních služeb, a to maximálně v rozsahu 24 hodin za kalendářní rok, </a:t>
            </a:r>
            <a:r>
              <a:rPr lang="cs-CZ" dirty="0" smtClean="0"/>
              <a:t>vzdělávání </a:t>
            </a:r>
            <a:r>
              <a:rPr lang="cs-CZ" dirty="0"/>
              <a:t>realizačního týmu - sociálních pracovníků v souladu se zákonem č. 108/2006 Sb., o sociálních službách, působících mimo oblast sociálních služeb, a to minimálně 40 hodin za celé období realizace projektu, </a:t>
            </a:r>
            <a:r>
              <a:rPr lang="cs-CZ" dirty="0" smtClean="0"/>
              <a:t>vzdělávání </a:t>
            </a:r>
            <a:r>
              <a:rPr lang="cs-CZ" dirty="0"/>
              <a:t>realizačního týmu - pečujících osob. </a:t>
            </a:r>
          </a:p>
          <a:p>
            <a:r>
              <a:rPr lang="cs-CZ" dirty="0"/>
              <a:t>Potřebnost vzdělávacích aktivit zdůvodní žadatel v projektové žádosti.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919536"/>
            <a:ext cx="3886200" cy="5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993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1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Podání žádosti o podporu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Žadatel musí mít vlastní elektronický podpis</a:t>
            </a:r>
          </a:p>
          <a:p>
            <a:r>
              <a:rPr lang="cs-CZ" dirty="0" smtClean="0"/>
              <a:t>Žadatel musí mít aktivní datovou schránku</a:t>
            </a:r>
            <a:endParaRPr lang="cs-CZ" dirty="0"/>
          </a:p>
          <a:p>
            <a:pPr marL="0" indent="0">
              <a:buNone/>
            </a:pPr>
            <a:r>
              <a:rPr lang="cs-CZ" u="sng" dirty="0" smtClean="0"/>
              <a:t>Žádost je nutné podat výhradně v ISKP 14+ </a:t>
            </a:r>
          </a:p>
          <a:p>
            <a:r>
              <a:rPr lang="cs-CZ" dirty="0" smtClean="0"/>
              <a:t>Online aplikace vyžadující registraci uživatele</a:t>
            </a:r>
          </a:p>
          <a:p>
            <a:r>
              <a:rPr lang="cs-CZ" dirty="0" smtClean="0">
                <a:hlinkClick r:id="rId2"/>
              </a:rPr>
              <a:t>https://mseu.mssf.cz/</a:t>
            </a:r>
            <a:endParaRPr lang="cs-CZ" dirty="0" smtClean="0"/>
          </a:p>
          <a:p>
            <a:r>
              <a:rPr lang="cs-CZ" dirty="0" smtClean="0"/>
              <a:t>Funguje v Internet Explorer nebo </a:t>
            </a:r>
            <a:r>
              <a:rPr lang="cs-CZ" dirty="0" err="1" smtClean="0"/>
              <a:t>Mozilla</a:t>
            </a:r>
            <a:r>
              <a:rPr lang="cs-CZ" dirty="0" smtClean="0"/>
              <a:t> - nejnovější verze</a:t>
            </a:r>
          </a:p>
          <a:p>
            <a:r>
              <a:rPr lang="cs-CZ" dirty="0" smtClean="0"/>
              <a:t>Edukační videa k vyplnění žádosti: </a:t>
            </a:r>
            <a:r>
              <a:rPr lang="cs-CZ" dirty="0" smtClean="0">
                <a:hlinkClick r:id="rId3"/>
              </a:rPr>
              <a:t>http://www.dotaceeu.cz/cs/Jak-na-projekt/Elektronicka-zadost/Edukacni-videa</a:t>
            </a:r>
            <a:endParaRPr lang="cs-CZ" dirty="0" smtClean="0"/>
          </a:p>
          <a:p>
            <a:r>
              <a:rPr lang="cs-CZ" dirty="0" smtClean="0"/>
              <a:t>Návod k vyplnění žádosti zde: </a:t>
            </a:r>
            <a:r>
              <a:rPr lang="cs-CZ" dirty="0" smtClean="0">
                <a:hlinkClick r:id="rId4"/>
              </a:rPr>
              <a:t>https://www.esfcr.cz/formulare-a-pokyny-potrebne-v-ramci-pripravy-zadosti-o-podporu-opz/-/dokument/797956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Problematika </a:t>
            </a:r>
            <a:r>
              <a:rPr lang="cs-CZ" dirty="0"/>
              <a:t>hodnocení přijatelnosti a </a:t>
            </a:r>
            <a:r>
              <a:rPr lang="cs-CZ" dirty="0" smtClean="0"/>
              <a:t>formálních náležitostí</a:t>
            </a:r>
            <a:r>
              <a:rPr lang="cs-CZ" dirty="0"/>
              <a:t>, věcného hodnocení a výběru projektů</a:t>
            </a:r>
          </a:p>
          <a:p>
            <a:r>
              <a:rPr lang="cs-CZ" dirty="0" smtClean="0"/>
              <a:t>Dle Přílohy </a:t>
            </a:r>
            <a:r>
              <a:rPr lang="cs-CZ" dirty="0"/>
              <a:t>č. </a:t>
            </a:r>
            <a:r>
              <a:rPr lang="cs-CZ" dirty="0" smtClean="0"/>
              <a:t>2 </a:t>
            </a:r>
            <a:r>
              <a:rPr lang="cs-CZ" dirty="0"/>
              <a:t>Výzvy MAS – Pravidla pro </a:t>
            </a:r>
            <a:r>
              <a:rPr lang="cs-CZ" dirty="0" smtClean="0"/>
              <a:t>hodnocení OPZ</a:t>
            </a:r>
            <a:endParaRPr lang="cs-CZ" dirty="0"/>
          </a:p>
          <a:p>
            <a:r>
              <a:rPr lang="cs-CZ" dirty="0" smtClean="0"/>
              <a:t>Dle Specifické </a:t>
            </a:r>
            <a:r>
              <a:rPr lang="cs-CZ" dirty="0"/>
              <a:t>část pravidel pro žadatele a příjemce </a:t>
            </a:r>
            <a:r>
              <a:rPr lang="cs-CZ" dirty="0" smtClean="0"/>
              <a:t>v rámci </a:t>
            </a:r>
            <a:r>
              <a:rPr lang="cs-CZ" dirty="0"/>
              <a:t>OPZ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Proces hodnocení a výběru projektů zajišťuje </a:t>
            </a:r>
            <a:r>
              <a:rPr lang="cs-CZ" b="1" dirty="0" smtClean="0"/>
              <a:t>MAS Chrudimsko, </a:t>
            </a:r>
            <a:r>
              <a:rPr lang="cs-CZ" b="1" dirty="0" err="1" smtClean="0"/>
              <a:t>z.s</a:t>
            </a:r>
            <a:r>
              <a:rPr lang="cs-CZ" b="1" dirty="0" smtClean="0"/>
              <a:t>.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• Žádosti předložené jiným způsobem a v jiném termínu </a:t>
            </a:r>
            <a:r>
              <a:rPr lang="cs-CZ" dirty="0" smtClean="0"/>
              <a:t>než umožňuje </a:t>
            </a:r>
            <a:r>
              <a:rPr lang="cs-CZ" dirty="0"/>
              <a:t>výzva, nejsou akceptovány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38" y="166255"/>
            <a:ext cx="2560320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65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HODNOCENÍ </a:t>
            </a:r>
            <a:r>
              <a:rPr lang="cs-CZ" b="1" dirty="0"/>
              <a:t>PŘIJATELNOSTI A FORMÁLNÍCH</a:t>
            </a:r>
            <a:br>
              <a:rPr lang="cs-CZ" b="1" dirty="0"/>
            </a:br>
            <a:r>
              <a:rPr lang="cs-CZ" b="1" dirty="0" smtClean="0"/>
              <a:t>                              NÁLEŽITOSTÍ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600" b="1" dirty="0"/>
              <a:t>Kritéria hodnocení </a:t>
            </a:r>
            <a:r>
              <a:rPr lang="cs-CZ" sz="3600" b="1" dirty="0" smtClean="0"/>
              <a:t>přijatelnosti                                              </a:t>
            </a:r>
            <a:r>
              <a:rPr lang="cs-CZ" sz="3600" b="1" dirty="0"/>
              <a:t>Kritéria formálních </a:t>
            </a:r>
            <a:r>
              <a:rPr lang="cs-CZ" sz="3600" b="1" dirty="0" smtClean="0"/>
              <a:t>náležitostí             </a:t>
            </a:r>
            <a:endParaRPr lang="cs-CZ" sz="3600" b="1" dirty="0"/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Oprávněnost </a:t>
            </a:r>
            <a:r>
              <a:rPr lang="cs-CZ" dirty="0" smtClean="0"/>
              <a:t>žadatele                                                                                                    </a:t>
            </a:r>
            <a:r>
              <a:rPr lang="cs-CZ" dirty="0"/>
              <a:t>Úplnost a forma žádosti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 smtClean="0"/>
              <a:t>Partnerství                                                                                                                        Podpis </a:t>
            </a:r>
            <a:r>
              <a:rPr lang="cs-CZ" dirty="0"/>
              <a:t>žádosti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Cílové skupiny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Celkové způsobilé výdaje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Aktivity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Horizontální principy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Trestní bezúhonnost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Soulad projektu s SCLLD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Ověření </a:t>
            </a:r>
            <a:r>
              <a:rPr lang="cs-CZ" dirty="0" smtClean="0"/>
              <a:t>administrativní, finanční </a:t>
            </a:r>
            <a:r>
              <a:rPr lang="cs-CZ" dirty="0"/>
              <a:t>a provozní</a:t>
            </a:r>
          </a:p>
          <a:p>
            <a:pPr marL="0" indent="0">
              <a:buNone/>
            </a:pPr>
            <a:r>
              <a:rPr lang="cs-CZ" dirty="0"/>
              <a:t>kapacity </a:t>
            </a:r>
            <a:r>
              <a:rPr lang="cs-CZ" dirty="0" smtClean="0"/>
              <a:t>žadatele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8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1072343"/>
            <a:ext cx="2560320" cy="4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13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66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KRITÉRIA PŘIJATENOSTI – NEOPRAVITELNÁ</a:t>
            </a:r>
          </a:p>
          <a:p>
            <a:pPr marL="0" indent="0">
              <a:buNone/>
            </a:pPr>
            <a:r>
              <a:rPr lang="cs-CZ" dirty="0"/>
              <a:t>1. Oprávněnost žadatele – soulad s výzvou</a:t>
            </a:r>
          </a:p>
          <a:p>
            <a:pPr marL="0" indent="0">
              <a:buNone/>
            </a:pPr>
            <a:r>
              <a:rPr lang="cs-CZ" dirty="0"/>
              <a:t>2. Partnerství – soulad s pravidly OPZ</a:t>
            </a:r>
          </a:p>
          <a:p>
            <a:pPr marL="0" indent="0">
              <a:buNone/>
            </a:pPr>
            <a:r>
              <a:rPr lang="cs-CZ" dirty="0"/>
              <a:t>3. Cílové skupiny – soulad s výzvou</a:t>
            </a:r>
          </a:p>
          <a:p>
            <a:pPr marL="0" indent="0">
              <a:buNone/>
            </a:pPr>
            <a:r>
              <a:rPr lang="cs-CZ" dirty="0"/>
              <a:t>4. CZV – v rozmezí od min. do max. (400 – 1 500 tis. Kč)</a:t>
            </a:r>
          </a:p>
          <a:p>
            <a:pPr marL="0" indent="0">
              <a:buNone/>
            </a:pPr>
            <a:r>
              <a:rPr lang="cs-CZ" dirty="0"/>
              <a:t>5. Aktivity – soulad s výzvou</a:t>
            </a:r>
          </a:p>
          <a:p>
            <a:pPr marL="0" indent="0">
              <a:buNone/>
            </a:pPr>
            <a:r>
              <a:rPr lang="cs-CZ" dirty="0"/>
              <a:t>6. Horizontální principy – nutno vyloučit negativní dopad </a:t>
            </a:r>
            <a:r>
              <a:rPr lang="cs-CZ" dirty="0" smtClean="0"/>
              <a:t>na HP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7. Trestní bezúhonnost – statutárního zástupce</a:t>
            </a:r>
          </a:p>
          <a:p>
            <a:pPr marL="0" indent="0">
              <a:buNone/>
            </a:pPr>
            <a:r>
              <a:rPr lang="cs-CZ" dirty="0"/>
              <a:t>8. Soulad projektu s SCLLD</a:t>
            </a:r>
          </a:p>
          <a:p>
            <a:pPr marL="0" indent="0">
              <a:buNone/>
            </a:pPr>
            <a:r>
              <a:rPr lang="cs-CZ" dirty="0"/>
              <a:t>9. Ověření </a:t>
            </a:r>
            <a:r>
              <a:rPr lang="cs-CZ" dirty="0" smtClean="0"/>
              <a:t>administrativní, </a:t>
            </a:r>
            <a:r>
              <a:rPr lang="cs-CZ" dirty="0"/>
              <a:t>finanční a provozní </a:t>
            </a:r>
            <a:r>
              <a:rPr lang="cs-CZ" dirty="0" smtClean="0"/>
              <a:t>kapacity žadatele </a:t>
            </a:r>
            <a:r>
              <a:rPr lang="cs-CZ" dirty="0"/>
              <a:t>– u projektů s CZV do 2 mil. Kč je </a:t>
            </a:r>
            <a:r>
              <a:rPr lang="cs-CZ" dirty="0" smtClean="0"/>
              <a:t>kapacita žadatele </a:t>
            </a:r>
            <a:r>
              <a:rPr lang="cs-CZ" dirty="0"/>
              <a:t>vždy dostatečná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38" y="166255"/>
            <a:ext cx="2560320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43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66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KRITÉRIA FORMÁLNÍCH NÁLEŽITOSTÍ - OPRAVITELNÁ!!</a:t>
            </a:r>
          </a:p>
          <a:p>
            <a:pPr marL="0" indent="0">
              <a:buNone/>
            </a:pPr>
            <a:r>
              <a:rPr lang="cs-CZ" dirty="0"/>
              <a:t>1. Úplnost a forma žádosti – nechybí povinné přílohy a </a:t>
            </a:r>
            <a:r>
              <a:rPr lang="cs-CZ" dirty="0" smtClean="0"/>
              <a:t>údaje – </a:t>
            </a:r>
            <a:r>
              <a:rPr lang="cs-CZ" dirty="0"/>
              <a:t>lze doplnit</a:t>
            </a:r>
          </a:p>
          <a:p>
            <a:pPr marL="0" indent="0">
              <a:buNone/>
            </a:pPr>
            <a:r>
              <a:rPr lang="cs-CZ" dirty="0"/>
              <a:t>2. Podpis žádosti – statutárním zástupcem nebo </a:t>
            </a:r>
            <a:r>
              <a:rPr lang="cs-CZ" dirty="0" smtClean="0"/>
              <a:t>oprávněnou osobou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Lze 1x opravit ve lhůtě 5 pracovních dní.</a:t>
            </a:r>
          </a:p>
          <a:p>
            <a:pPr marL="0" indent="0">
              <a:buNone/>
            </a:pPr>
            <a:r>
              <a:rPr lang="cs-CZ" dirty="0"/>
              <a:t>• Celé hodnocení FNP nutno dokončit do 20 pracovních </a:t>
            </a:r>
            <a:r>
              <a:rPr lang="cs-CZ" dirty="0" smtClean="0"/>
              <a:t>dní od </a:t>
            </a:r>
            <a:r>
              <a:rPr lang="cs-CZ" dirty="0"/>
              <a:t>uzávěrky příjmu žádostí dle výzvy.</a:t>
            </a:r>
          </a:p>
          <a:p>
            <a:pPr marL="0" indent="0">
              <a:buNone/>
            </a:pPr>
            <a:r>
              <a:rPr lang="cs-CZ" dirty="0"/>
              <a:t>• O výsledku hodnocení FNP jsou žadatelé informováni a </a:t>
            </a:r>
            <a:r>
              <a:rPr lang="cs-CZ" dirty="0" smtClean="0"/>
              <a:t>do 15 </a:t>
            </a:r>
            <a:r>
              <a:rPr lang="cs-CZ" dirty="0"/>
              <a:t>kalendářních dnů mohou podat žádost o </a:t>
            </a:r>
            <a:r>
              <a:rPr lang="cs-CZ" dirty="0" smtClean="0"/>
              <a:t>přezkum hodnocení </a:t>
            </a:r>
            <a:r>
              <a:rPr lang="cs-CZ" dirty="0"/>
              <a:t>(</a:t>
            </a:r>
            <a:r>
              <a:rPr lang="cs-CZ" b="1" dirty="0"/>
              <a:t>při negativním výsledku</a:t>
            </a:r>
            <a:r>
              <a:rPr lang="cs-CZ" dirty="0"/>
              <a:t>).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38" y="166255"/>
            <a:ext cx="2560320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0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3974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VĚCNÉ HODNOCENÍ</a:t>
            </a:r>
          </a:p>
          <a:p>
            <a:pPr marL="0" indent="0">
              <a:buNone/>
            </a:pPr>
            <a:r>
              <a:rPr lang="cs-CZ" dirty="0"/>
              <a:t>• U žádostí, které prošly FNP</a:t>
            </a:r>
          </a:p>
          <a:p>
            <a:pPr marL="0" indent="0">
              <a:buNone/>
            </a:pPr>
            <a:r>
              <a:rPr lang="cs-CZ" dirty="0"/>
              <a:t>• Provádí Výběrová komise MAS, výsledek zapisován do</a:t>
            </a:r>
          </a:p>
          <a:p>
            <a:pPr marL="0" indent="0">
              <a:buNone/>
            </a:pPr>
            <a:r>
              <a:rPr lang="cs-CZ" dirty="0"/>
              <a:t>ISKP14+</a:t>
            </a:r>
          </a:p>
          <a:p>
            <a:pPr marL="0" indent="0">
              <a:buNone/>
            </a:pPr>
            <a:r>
              <a:rPr lang="cs-CZ" dirty="0"/>
              <a:t>• Max. hodnocení 100 bodů, min. 50 bodů, pokud </a:t>
            </a:r>
            <a:r>
              <a:rPr lang="cs-CZ" dirty="0" smtClean="0"/>
              <a:t>bude hlavní </a:t>
            </a:r>
            <a:r>
              <a:rPr lang="cs-CZ" dirty="0"/>
              <a:t>otázka hodnocena deskriptorem „Nedostatečně“ </a:t>
            </a:r>
            <a:r>
              <a:rPr lang="cs-CZ" dirty="0" smtClean="0"/>
              <a:t>a žádost </a:t>
            </a:r>
            <a:r>
              <a:rPr lang="cs-CZ" dirty="0"/>
              <a:t>získá 50 + bodů, přesto bude vyřazena!</a:t>
            </a:r>
          </a:p>
          <a:p>
            <a:pPr marL="0" indent="0">
              <a:buNone/>
            </a:pPr>
            <a:r>
              <a:rPr lang="cs-CZ" dirty="0"/>
              <a:t>• Mělo by být dokončeno do 50 pracovních dní od </a:t>
            </a:r>
            <a:r>
              <a:rPr lang="cs-CZ" dirty="0" smtClean="0"/>
              <a:t>ukončení hodnocení </a:t>
            </a:r>
            <a:r>
              <a:rPr lang="cs-CZ" dirty="0"/>
              <a:t>FNP dané žádosti</a:t>
            </a:r>
          </a:p>
          <a:p>
            <a:pPr marL="0" indent="0">
              <a:buNone/>
            </a:pPr>
            <a:r>
              <a:rPr lang="cs-CZ" dirty="0"/>
              <a:t>• Výběrová komise může požadovat úpravu (např. </a:t>
            </a:r>
            <a:r>
              <a:rPr lang="cs-CZ" dirty="0" smtClean="0"/>
              <a:t>snížení CZV</a:t>
            </a:r>
            <a:r>
              <a:rPr lang="cs-CZ" dirty="0"/>
              <a:t>, úpravu aktivit apod.)</a:t>
            </a:r>
          </a:p>
          <a:p>
            <a:pPr marL="0" indent="0">
              <a:buNone/>
            </a:pPr>
            <a:r>
              <a:rPr lang="cs-CZ" dirty="0"/>
              <a:t>• O výsledku hodnocení VH jsou žadatelé informováni a do </a:t>
            </a:r>
            <a:r>
              <a:rPr lang="cs-CZ" dirty="0" smtClean="0"/>
              <a:t>15 kalendářních </a:t>
            </a:r>
            <a:r>
              <a:rPr lang="cs-CZ" dirty="0"/>
              <a:t>dnů mohou podat žádost o přezkum</a:t>
            </a:r>
          </a:p>
          <a:p>
            <a:pPr marL="0" indent="0">
              <a:buNone/>
            </a:pPr>
            <a:r>
              <a:rPr lang="cs-CZ" dirty="0"/>
              <a:t>hodnocení (při negativním výsledku).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38" y="166255"/>
            <a:ext cx="2560320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1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PROCES </a:t>
            </a:r>
            <a:r>
              <a:rPr lang="cs-CZ" b="1" dirty="0"/>
              <a:t>HODNOCENÍ A VÝBĚRU </a:t>
            </a:r>
            <a:r>
              <a:rPr lang="cs-CZ" b="1" dirty="0" smtClean="0"/>
              <a:t>PROJEKTŮ - </a:t>
            </a:r>
            <a:r>
              <a:rPr lang="cs-CZ" sz="2000" b="1" dirty="0" smtClean="0"/>
              <a:t>VĚCNÉ </a:t>
            </a:r>
            <a:r>
              <a:rPr lang="cs-CZ" sz="2000" b="1" dirty="0"/>
              <a:t>HODNOCENÍ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Přehled a bodové hodnocení kritérií věcného hodnocení: </a:t>
            </a:r>
            <a:endParaRPr lang="cs-CZ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sz="2200" dirty="0"/>
              <a:t>Hlavní zdroj informací v žádosti o podporu </a:t>
            </a:r>
          </a:p>
          <a:p>
            <a:pPr marL="0" indent="0">
              <a:buNone/>
            </a:pPr>
            <a:r>
              <a:rPr lang="cs-CZ" b="1" dirty="0" smtClean="0"/>
              <a:t>U </a:t>
            </a:r>
            <a:r>
              <a:rPr lang="cs-CZ" b="1" dirty="0"/>
              <a:t>každého z kritérií musí být odpověď na kontrolní otázku </a:t>
            </a:r>
            <a:r>
              <a:rPr lang="cs-CZ" b="1" dirty="0" smtClean="0"/>
              <a:t>odůvodněna </a:t>
            </a:r>
            <a:r>
              <a:rPr lang="cs-CZ" b="1" dirty="0"/>
              <a:t>slovním komentářem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Kritéria věcného hodnocení jsou rozdělena do čtyř oblastí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I. Potřebnost pro území MAS,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II</a:t>
            </a:r>
            <a:r>
              <a:rPr lang="cs-CZ" dirty="0"/>
              <a:t>. Účelnost,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III</a:t>
            </a:r>
            <a:r>
              <a:rPr lang="cs-CZ" dirty="0"/>
              <a:t>. Efektivnost a </a:t>
            </a:r>
            <a:r>
              <a:rPr lang="cs-CZ" dirty="0" smtClean="0"/>
              <a:t>hospodárnost</a:t>
            </a:r>
          </a:p>
          <a:p>
            <a:pPr marL="0" indent="0">
              <a:buNone/>
            </a:pPr>
            <a:r>
              <a:rPr lang="cs-CZ" dirty="0" smtClean="0"/>
              <a:t>IV</a:t>
            </a:r>
            <a:r>
              <a:rPr lang="cs-CZ" dirty="0"/>
              <a:t>. Proveditelnost. </a:t>
            </a:r>
            <a:endParaRPr lang="pl-PL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15000"/>
            <a:ext cx="3886200" cy="9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372" y="309490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94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</a:t>
            </a:r>
            <a:r>
              <a:rPr lang="cs-CZ" b="1" dirty="0" smtClean="0"/>
              <a:t>                      VĚCNÉ </a:t>
            </a:r>
            <a:r>
              <a:rPr lang="cs-CZ" b="1" dirty="0"/>
              <a:t>HODNOCENÍ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739027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6536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Skupina kritérií (max. počet bodů)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Název kritéria (max. počet bodů)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5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 Potřebnost (35)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Vymezení problému a cílové skupiny (35)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4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II. Účelnost (30)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Cíle a konzistentnost projektu (25)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 ověření dosažení cíle projektu (5)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III. Efektivnost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hospodárnost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Efektivita projektu, rozpočet (15)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Adekvátnost indikátorů (5)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41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IV. Proveditelnost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 realizace aktivit a jejich návaznost (10)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 zapojení cílové skupiny (5)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786677"/>
                  </a:ext>
                </a:extLst>
              </a:tr>
            </a:tbl>
          </a:graphicData>
        </a:graphic>
      </p:graphicFrame>
      <p:pic>
        <p:nvPicPr>
          <p:cNvPr id="5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5534526"/>
            <a:ext cx="3886200" cy="1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808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89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 VĚCNÉ </a:t>
            </a:r>
            <a:r>
              <a:rPr lang="cs-CZ" b="1" dirty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Výběrová komise odpovídá u každého kritéria na Hlavní otázku (+ </a:t>
            </a:r>
            <a:r>
              <a:rPr lang="cs-CZ" dirty="0" smtClean="0"/>
              <a:t>pomocné podotázky</a:t>
            </a:r>
            <a:r>
              <a:rPr lang="cs-CZ" dirty="0"/>
              <a:t>)</a:t>
            </a:r>
            <a:endParaRPr lang="cs-CZ" b="1" dirty="0"/>
          </a:p>
          <a:p>
            <a:r>
              <a:rPr lang="cs-CZ" b="1" dirty="0" smtClean="0"/>
              <a:t>Využívá </a:t>
            </a:r>
            <a:r>
              <a:rPr lang="cs-CZ" b="1" dirty="0"/>
              <a:t>4 deskriptory:</a:t>
            </a:r>
          </a:p>
          <a:p>
            <a:pPr marL="0" indent="0">
              <a:buNone/>
            </a:pPr>
            <a:r>
              <a:rPr lang="cs-CZ" dirty="0"/>
              <a:t>1. Velmi dobře </a:t>
            </a:r>
            <a:r>
              <a:rPr lang="cs-CZ" dirty="0" smtClean="0"/>
              <a:t>          100 </a:t>
            </a:r>
            <a:r>
              <a:rPr lang="cs-CZ" dirty="0"/>
              <a:t>% max. dosažitelného počtu bodů v kritériu</a:t>
            </a:r>
          </a:p>
          <a:p>
            <a:pPr marL="0" indent="0">
              <a:buNone/>
            </a:pPr>
            <a:r>
              <a:rPr lang="cs-CZ" dirty="0"/>
              <a:t>2. Dobře </a:t>
            </a:r>
            <a:r>
              <a:rPr lang="cs-CZ" dirty="0" smtClean="0"/>
              <a:t>                     75 </a:t>
            </a:r>
            <a:r>
              <a:rPr lang="cs-CZ" dirty="0"/>
              <a:t>% max. dosažitelného počtu bodů v kritériu</a:t>
            </a:r>
          </a:p>
          <a:p>
            <a:pPr marL="0" indent="0">
              <a:buNone/>
            </a:pPr>
            <a:r>
              <a:rPr lang="cs-CZ" dirty="0"/>
              <a:t>3. Dostatečně </a:t>
            </a:r>
            <a:r>
              <a:rPr lang="cs-CZ" dirty="0" smtClean="0"/>
              <a:t>            50 </a:t>
            </a:r>
            <a:r>
              <a:rPr lang="cs-CZ" dirty="0"/>
              <a:t>% max. dosažitelného počtu bodů v kritériu</a:t>
            </a:r>
          </a:p>
          <a:p>
            <a:pPr marL="0" indent="0">
              <a:buNone/>
            </a:pPr>
            <a:r>
              <a:rPr lang="cs-CZ" dirty="0"/>
              <a:t>4. Nedostatečně </a:t>
            </a:r>
            <a:r>
              <a:rPr lang="cs-CZ" dirty="0" smtClean="0"/>
              <a:t>       25 </a:t>
            </a:r>
            <a:r>
              <a:rPr lang="cs-CZ" dirty="0"/>
              <a:t>% max. dosažitelného počtu bodů v </a:t>
            </a:r>
            <a:r>
              <a:rPr lang="cs-CZ" dirty="0" smtClean="0"/>
              <a:t>kritériu</a:t>
            </a:r>
          </a:p>
          <a:p>
            <a:pPr marL="0" indent="0">
              <a:buNone/>
            </a:pPr>
            <a:r>
              <a:rPr lang="cs-CZ" b="1" dirty="0"/>
              <a:t>Deskriptor 4 je eliminační – získání tohoto deskriptoru nejméně </a:t>
            </a:r>
            <a:r>
              <a:rPr lang="cs-CZ" b="1" dirty="0" smtClean="0"/>
              <a:t>u jednoho </a:t>
            </a:r>
            <a:r>
              <a:rPr lang="cs-CZ" b="1" dirty="0"/>
              <a:t>kritéria -&gt; Žádost o podporu nesplnila podmínky </a:t>
            </a:r>
            <a:r>
              <a:rPr lang="cs-CZ" b="1" dirty="0" smtClean="0"/>
              <a:t>věcného hodnocení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15000"/>
            <a:ext cx="3886200" cy="98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931" y="514104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4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Představení výzvy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Oprávnění žadatelé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Obce, </a:t>
            </a:r>
            <a:r>
              <a:rPr lang="cs-CZ" dirty="0"/>
              <a:t>d</a:t>
            </a:r>
            <a:r>
              <a:rPr lang="cs-CZ" dirty="0" smtClean="0"/>
              <a:t>obrovolné </a:t>
            </a:r>
            <a:r>
              <a:rPr lang="cs-CZ" dirty="0"/>
              <a:t>svazky </a:t>
            </a:r>
            <a:r>
              <a:rPr lang="cs-CZ" dirty="0" smtClean="0"/>
              <a:t>obcí, </a:t>
            </a:r>
            <a:r>
              <a:rPr lang="cs-CZ" dirty="0"/>
              <a:t>o</a:t>
            </a:r>
            <a:r>
              <a:rPr lang="cs-CZ" dirty="0" smtClean="0"/>
              <a:t>rganizace </a:t>
            </a:r>
            <a:r>
              <a:rPr lang="cs-CZ" dirty="0"/>
              <a:t>zřizované </a:t>
            </a:r>
            <a:r>
              <a:rPr lang="cs-CZ" dirty="0" smtClean="0"/>
              <a:t>obcemi, </a:t>
            </a:r>
            <a:r>
              <a:rPr lang="cs-CZ" dirty="0"/>
              <a:t>n</a:t>
            </a:r>
            <a:r>
              <a:rPr lang="cs-CZ" dirty="0" smtClean="0"/>
              <a:t>estátní </a:t>
            </a:r>
            <a:r>
              <a:rPr lang="cs-CZ" dirty="0"/>
              <a:t>neziskové </a:t>
            </a:r>
            <a:r>
              <a:rPr lang="cs-CZ" dirty="0" smtClean="0"/>
              <a:t>organizace, obchodní korporace, OSVČ, poradenské </a:t>
            </a:r>
            <a:r>
              <a:rPr lang="cs-CZ" dirty="0"/>
              <a:t>a vzdělávací </a:t>
            </a:r>
            <a:r>
              <a:rPr lang="cs-CZ" dirty="0" smtClean="0"/>
              <a:t>instituce, poskytovatelé </a:t>
            </a:r>
            <a:r>
              <a:rPr lang="cs-CZ" dirty="0"/>
              <a:t>sociálních </a:t>
            </a:r>
            <a:r>
              <a:rPr lang="cs-CZ" dirty="0" smtClean="0"/>
              <a:t>služeb, školy </a:t>
            </a:r>
            <a:r>
              <a:rPr lang="cs-CZ" dirty="0"/>
              <a:t>a školská zařízení. </a:t>
            </a:r>
            <a:endParaRPr lang="cs-CZ" dirty="0" smtClean="0"/>
          </a:p>
          <a:p>
            <a:r>
              <a:rPr lang="cs-CZ" dirty="0" smtClean="0"/>
              <a:t>Přičemž </a:t>
            </a:r>
            <a:r>
              <a:rPr lang="cs-CZ" dirty="0"/>
              <a:t>pro projekty zaměřené na poskytování sociálních služeb (aktivita 1.1) jsou oprávněnými žadateli pouze poskytovatelé sociálních služeb registrovaní podle zákona č. 108/2006 Sb., </a:t>
            </a:r>
            <a:r>
              <a:rPr lang="cs-CZ" dirty="0" smtClean="0"/>
              <a:t>o </a:t>
            </a:r>
            <a:r>
              <a:rPr lang="cs-CZ" dirty="0"/>
              <a:t>sociálních službách.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VĚCNÉ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Max. počet bodů věcného hodnocení - 100</a:t>
            </a:r>
          </a:p>
          <a:p>
            <a:pPr marL="0" indent="0">
              <a:buNone/>
            </a:pPr>
            <a:r>
              <a:rPr lang="cs-CZ" dirty="0"/>
              <a:t>• Žádost musí získat min. 50 bodů, aby splnila podmínky věcného hodnocení </a:t>
            </a:r>
            <a:r>
              <a:rPr lang="cs-CZ" dirty="0" smtClean="0"/>
              <a:t>a všechny </a:t>
            </a:r>
            <a:r>
              <a:rPr lang="cs-CZ" dirty="0"/>
              <a:t>hlavní otázky musí být hodnoceny deskriptory 1 - 3</a:t>
            </a:r>
          </a:p>
          <a:p>
            <a:pPr marL="0" indent="0">
              <a:buNone/>
            </a:pPr>
            <a:r>
              <a:rPr lang="cs-CZ" dirty="0"/>
              <a:t>• Žádost o přezkum: MAS zasílá informaci o výsledku hodnocení ̵&gt; lhůta 15</a:t>
            </a:r>
          </a:p>
          <a:p>
            <a:pPr marL="0" indent="0">
              <a:buNone/>
            </a:pPr>
            <a:r>
              <a:rPr lang="cs-CZ" dirty="0"/>
              <a:t>kalendářních dní ode dne doručení informace na podání Žádosti o přezkum u</a:t>
            </a:r>
          </a:p>
          <a:p>
            <a:pPr marL="0" indent="0">
              <a:buNone/>
            </a:pPr>
            <a:r>
              <a:rPr lang="pl-PL" dirty="0"/>
              <a:t>negativně hodnocených Žádostí o podporu</a:t>
            </a:r>
          </a:p>
          <a:p>
            <a:pPr marL="0" indent="0">
              <a:buNone/>
            </a:pPr>
            <a:r>
              <a:rPr lang="cs-CZ" dirty="0"/>
              <a:t>• MAS současně upozorňuje, že tento závěr ještě předává k závěrečnému</a:t>
            </a:r>
          </a:p>
          <a:p>
            <a:pPr marL="0" indent="0">
              <a:buNone/>
            </a:pPr>
            <a:r>
              <a:rPr lang="cs-CZ" dirty="0"/>
              <a:t>ověření způsobilosti projektů a ke kontrole administrativních postupů na ŘO</a:t>
            </a:r>
          </a:p>
          <a:p>
            <a:pPr marL="0" indent="0">
              <a:buNone/>
            </a:pPr>
            <a:r>
              <a:rPr lang="cs-CZ" dirty="0"/>
              <a:t>OPZ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558588"/>
            <a:ext cx="3886200" cy="8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59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20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Výsledkem výběru je Seznam žádostí o podporu, </a:t>
            </a:r>
            <a:r>
              <a:rPr lang="cs-CZ" dirty="0" smtClean="0"/>
              <a:t>které MAS </a:t>
            </a:r>
            <a:r>
              <a:rPr lang="cs-CZ" dirty="0"/>
              <a:t>navrhuje ke schválení ̵&gt; tento Seznam předá </a:t>
            </a:r>
            <a:r>
              <a:rPr lang="cs-CZ" dirty="0" smtClean="0"/>
              <a:t>MAS Řídícímu </a:t>
            </a:r>
            <a:r>
              <a:rPr lang="cs-CZ" dirty="0"/>
              <a:t>orgánu OPZ ̵&gt; ŘO OPZ provede závěrečné </a:t>
            </a:r>
            <a:r>
              <a:rPr lang="cs-CZ" dirty="0" smtClean="0"/>
              <a:t>ověření způsobilosti </a:t>
            </a:r>
            <a:r>
              <a:rPr lang="cs-CZ" dirty="0"/>
              <a:t>vybraných projektů a kontrolu </a:t>
            </a:r>
            <a:r>
              <a:rPr lang="cs-CZ" dirty="0" smtClean="0"/>
              <a:t>administrativních postupů </a:t>
            </a:r>
            <a:r>
              <a:rPr lang="cs-CZ" dirty="0"/>
              <a:t>MAS</a:t>
            </a:r>
          </a:p>
          <a:p>
            <a:r>
              <a:rPr lang="cs-CZ" dirty="0" smtClean="0"/>
              <a:t>Proces </a:t>
            </a:r>
            <a:r>
              <a:rPr lang="cs-CZ" dirty="0"/>
              <a:t>hodnocení ̵&gt; ukončen nejpozději do </a:t>
            </a:r>
            <a:r>
              <a:rPr lang="cs-CZ" dirty="0" smtClean="0"/>
              <a:t>80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pracovních dní </a:t>
            </a:r>
            <a:r>
              <a:rPr lang="cs-CZ" dirty="0"/>
              <a:t>od data ukončení příjmu žádostí o podporu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462336"/>
            <a:ext cx="3886200" cy="87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230188"/>
            <a:ext cx="2560320" cy="5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0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ZÁVĚREČNÉ </a:t>
            </a:r>
            <a:r>
              <a:rPr lang="cs-CZ" b="1" dirty="0"/>
              <a:t>OVĚŘENÍ ZPŮSOBILOSTI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ŘO provádí závěrečné ověření způsobilosti vybraných projektů a </a:t>
            </a:r>
            <a:r>
              <a:rPr lang="cs-CZ" dirty="0" smtClean="0"/>
              <a:t>kontrolu administrativních </a:t>
            </a:r>
            <a:r>
              <a:rPr lang="cs-CZ" dirty="0"/>
              <a:t>postupů MAS (zejména procesu hodnocení a </a:t>
            </a:r>
            <a:r>
              <a:rPr lang="cs-CZ" dirty="0" smtClean="0"/>
              <a:t>výběru projektů </a:t>
            </a:r>
            <a:r>
              <a:rPr lang="cs-CZ" dirty="0"/>
              <a:t>provedeného MAS).</a:t>
            </a:r>
          </a:p>
          <a:p>
            <a:pPr marL="0" indent="0">
              <a:buNone/>
            </a:pPr>
            <a:r>
              <a:rPr lang="cs-CZ" dirty="0"/>
              <a:t>Pokud kontrola provedená ŘO neidentifikuje důvod pro odlišný </a:t>
            </a:r>
            <a:r>
              <a:rPr lang="cs-CZ" dirty="0" smtClean="0"/>
              <a:t>postup, ŘO </a:t>
            </a:r>
            <a:r>
              <a:rPr lang="cs-CZ" dirty="0"/>
              <a:t>schválí projekty dle seznamu, v pořadí a ve výši rozpočtu </a:t>
            </a:r>
            <a:r>
              <a:rPr lang="cs-CZ" dirty="0" smtClean="0"/>
              <a:t>projektů (celkových </a:t>
            </a:r>
            <a:r>
              <a:rPr lang="cs-CZ" dirty="0"/>
              <a:t>způsobilých výdajů) schválené MAS k realizaci. V případě, </a:t>
            </a:r>
            <a:r>
              <a:rPr lang="cs-CZ" dirty="0" smtClean="0"/>
              <a:t>že je </a:t>
            </a:r>
            <a:r>
              <a:rPr lang="cs-CZ" dirty="0"/>
              <a:t>celkový objem prostředků na všechny žádosti o podporu, které </a:t>
            </a:r>
            <a:r>
              <a:rPr lang="cs-CZ" dirty="0" smtClean="0"/>
              <a:t>MAS navrhuje </a:t>
            </a:r>
            <a:r>
              <a:rPr lang="cs-CZ" dirty="0"/>
              <a:t>ke schválení, vyšší než objem prostředků, který je k dispozici </a:t>
            </a:r>
            <a:r>
              <a:rPr lang="cs-CZ" dirty="0" smtClean="0"/>
              <a:t>v rámci </a:t>
            </a:r>
            <a:r>
              <a:rPr lang="cs-CZ" dirty="0"/>
              <a:t>alokace dané výzvy MAS, je k podpoře schválena jen část z nich.</a:t>
            </a:r>
          </a:p>
          <a:p>
            <a:pPr marL="0" indent="0">
              <a:buNone/>
            </a:pPr>
            <a:r>
              <a:rPr lang="cs-CZ" dirty="0"/>
              <a:t>Zbylé projekty, které splnily podmínky hodnocení a výběru, jsou zařazeny</a:t>
            </a:r>
          </a:p>
          <a:p>
            <a:pPr marL="0" indent="0">
              <a:buNone/>
            </a:pPr>
            <a:r>
              <a:rPr lang="cs-CZ" dirty="0"/>
              <a:t>do zásobníku projektů.</a:t>
            </a:r>
          </a:p>
          <a:p>
            <a:pPr marL="0" indent="0">
              <a:buNone/>
            </a:pPr>
            <a:r>
              <a:rPr lang="cs-CZ" dirty="0"/>
              <a:t>Poslední fází výběru je příprava a vydání právního aktu o </a:t>
            </a:r>
            <a:r>
              <a:rPr lang="cs-CZ" dirty="0" smtClean="0"/>
              <a:t>poskytnutí podpory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Právní </a:t>
            </a:r>
            <a:r>
              <a:rPr lang="cs-CZ" dirty="0"/>
              <a:t>akt o poskytnutí podpory vydává ŘO.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871410"/>
            <a:ext cx="3886200" cy="69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61" y="230188"/>
            <a:ext cx="2560320" cy="4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91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PROCES HODNOCENÍ A VÝBĚRU PROJEKTŮ</a:t>
            </a:r>
            <a:br>
              <a:rPr lang="pl-PL" b="1" dirty="0"/>
            </a:br>
            <a:r>
              <a:rPr lang="pl-PL" b="1" dirty="0" smtClean="0"/>
              <a:t>                      </a:t>
            </a:r>
            <a:r>
              <a:rPr lang="cs-CZ" sz="3600" b="1" dirty="0" smtClean="0"/>
              <a:t>SHRNUTÍ </a:t>
            </a:r>
            <a:r>
              <a:rPr lang="cs-CZ" sz="3600" b="1" dirty="0"/>
              <a:t>A LHŮTY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• </a:t>
            </a:r>
            <a:r>
              <a:rPr lang="pl-PL" b="1" dirty="0"/>
              <a:t>Hodnocení FN a P</a:t>
            </a:r>
            <a:r>
              <a:rPr lang="pl-PL" b="1" dirty="0" smtClean="0"/>
              <a:t>:                          </a:t>
            </a:r>
            <a:r>
              <a:rPr lang="pl-PL" b="1" dirty="0"/>
              <a:t>do 30 pracovních dní ze strany MAS</a:t>
            </a:r>
          </a:p>
          <a:p>
            <a:pPr marL="0" indent="0">
              <a:buNone/>
            </a:pPr>
            <a:r>
              <a:rPr lang="pl-PL" dirty="0" smtClean="0"/>
              <a:t>   Odvolání</a:t>
            </a:r>
            <a:r>
              <a:rPr lang="pl-PL" dirty="0"/>
              <a:t>: </a:t>
            </a:r>
            <a:r>
              <a:rPr lang="pl-PL" dirty="0" smtClean="0"/>
              <a:t>                                          do </a:t>
            </a:r>
            <a:r>
              <a:rPr lang="pl-PL" dirty="0"/>
              <a:t>15 kalendářních dní ze strany žadatele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b="1" dirty="0"/>
              <a:t>Věcné hodnocení: </a:t>
            </a:r>
            <a:r>
              <a:rPr lang="pl-PL" b="1" dirty="0" smtClean="0"/>
              <a:t>                          do 50 </a:t>
            </a:r>
            <a:r>
              <a:rPr lang="pl-PL" b="1" dirty="0"/>
              <a:t>pracovních dní ze strany MAS</a:t>
            </a:r>
          </a:p>
          <a:p>
            <a:pPr marL="0" indent="0">
              <a:buNone/>
            </a:pPr>
            <a:r>
              <a:rPr lang="pl-PL" dirty="0" smtClean="0"/>
              <a:t>    Odvolání</a:t>
            </a:r>
            <a:r>
              <a:rPr lang="pl-PL" dirty="0"/>
              <a:t>: </a:t>
            </a:r>
            <a:r>
              <a:rPr lang="pl-PL" dirty="0" smtClean="0"/>
              <a:t>                                         do </a:t>
            </a:r>
            <a:r>
              <a:rPr lang="pl-PL" dirty="0"/>
              <a:t>15 kalendářních dní ze strany žadatele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Závěrečné ověření způsobilosti: </a:t>
            </a:r>
            <a:r>
              <a:rPr lang="cs-CZ" dirty="0"/>
              <a:t>ŘO provádí neprodleně </a:t>
            </a:r>
            <a:r>
              <a:rPr lang="cs-CZ" dirty="0" smtClean="0"/>
              <a:t>dle administrativních </a:t>
            </a:r>
            <a:r>
              <a:rPr lang="cs-CZ" dirty="0"/>
              <a:t>kapacit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Vydání právního aktu u doporučených žádostí: </a:t>
            </a:r>
            <a:r>
              <a:rPr lang="cs-CZ" dirty="0"/>
              <a:t>do 3 měsíců ze </a:t>
            </a:r>
            <a:r>
              <a:rPr lang="cs-CZ" dirty="0" smtClean="0"/>
              <a:t>strany ŘO </a:t>
            </a:r>
            <a:r>
              <a:rPr lang="cs-CZ" dirty="0"/>
              <a:t>OPZ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Odeslání první zálohové platby: </a:t>
            </a:r>
            <a:r>
              <a:rPr lang="cs-CZ" dirty="0"/>
              <a:t>do </a:t>
            </a:r>
            <a:r>
              <a:rPr lang="cs-CZ" dirty="0" smtClean="0"/>
              <a:t>20 </a:t>
            </a:r>
            <a:r>
              <a:rPr lang="cs-CZ" dirty="0"/>
              <a:t>pracovních dní od </a:t>
            </a:r>
            <a:r>
              <a:rPr lang="cs-CZ" dirty="0" smtClean="0"/>
              <a:t>vydání právního </a:t>
            </a:r>
            <a:r>
              <a:rPr lang="cs-CZ" dirty="0"/>
              <a:t>aktu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Další zálohové platby v půlročním intervalu – </a:t>
            </a:r>
            <a:r>
              <a:rPr lang="cs-CZ" dirty="0"/>
              <a:t>vždy po </a:t>
            </a:r>
            <a:r>
              <a:rPr lang="cs-CZ" dirty="0" smtClean="0"/>
              <a:t>vyhodnocení Zprávy </a:t>
            </a:r>
            <a:r>
              <a:rPr lang="cs-CZ" dirty="0"/>
              <a:t>o realizaci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871411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1047404"/>
            <a:ext cx="2560320" cy="5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06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0080" y="914400"/>
            <a:ext cx="103493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TimesNewRomanPS-BoldMT-Identity-H"/>
              </a:rPr>
              <a:t>IS KP14</a:t>
            </a:r>
            <a:r>
              <a:rPr lang="cs-CZ" sz="3600" b="1" dirty="0" smtClean="0">
                <a:solidFill>
                  <a:srgbClr val="000000"/>
                </a:solidFill>
                <a:latin typeface="TimesNewRomanPS-BoldMT-Identity-H"/>
              </a:rPr>
              <a:t>+</a:t>
            </a:r>
          </a:p>
          <a:p>
            <a:r>
              <a:rPr lang="cs-CZ" dirty="0"/>
              <a:t>Žádost o podporu z OPZ se zpracovává v elektronickém formuláři v IS KP14+. Přístup do elektronických formulářů žádostí o podporu naleznete na adrese </a:t>
            </a:r>
            <a:r>
              <a:rPr lang="cs-CZ" dirty="0">
                <a:solidFill>
                  <a:srgbClr val="00B0F0"/>
                </a:solidFill>
              </a:rPr>
              <a:t>https://mseu.mssf.cz </a:t>
            </a:r>
            <a:r>
              <a:rPr lang="cs-CZ" dirty="0"/>
              <a:t>orientujte se podle Operačního programu Zaměstnanost a identifikace, která je v části 1 této výzvy. </a:t>
            </a:r>
            <a:endParaRPr lang="cs-CZ" dirty="0" smtClean="0"/>
          </a:p>
          <a:p>
            <a:endParaRPr lang="cs-CZ" dirty="0" smtClean="0">
              <a:solidFill>
                <a:srgbClr val="000000"/>
              </a:solidFill>
              <a:latin typeface="ArialMT-Identity-H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Součást monitorovacího systému pro využívání Evropských</a:t>
            </a:r>
          </a:p>
          <a:p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strukturálních a investičních fondů v ČR v programovém období 2014 –</a:t>
            </a:r>
          </a:p>
          <a:p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2020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On-line aplikace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Nevyžaduje instalaci do PC</a:t>
            </a:r>
          </a:p>
          <a:p>
            <a:r>
              <a:rPr lang="pt-BR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pt-BR" dirty="0">
                <a:solidFill>
                  <a:srgbClr val="000000"/>
                </a:solidFill>
                <a:latin typeface="TimesNewRomanPSMT-Identity-H"/>
              </a:rPr>
              <a:t>Vyžaduje registraci s platnou emailovou adresou a telefonním číslem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Edukační videa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CD9A00"/>
                </a:solidFill>
                <a:latin typeface="TimesNewRomanPSMT-Identity-H"/>
              </a:rPr>
              <a:t>http://strukturalni-fondy.cz/cs/jak-na-projekt/Elektronickazadost/</a:t>
            </a:r>
          </a:p>
          <a:p>
            <a:r>
              <a:rPr lang="cs-CZ" dirty="0">
                <a:solidFill>
                  <a:srgbClr val="CD9A00"/>
                </a:solidFill>
                <a:latin typeface="TimesNewRomanPSMT-Identity-H"/>
              </a:rPr>
              <a:t>Edukacni-videa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Pokyny k vyplnění žádosti v IS KP14+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CD9A00"/>
                </a:solidFill>
                <a:latin typeface="TimesNewRomanPSMT-Identity-H"/>
              </a:rPr>
              <a:t>https://www.esfcr.cz/formulare-a-pokyny-potrebne-v-ramci-pripravyzadosti-</a:t>
            </a:r>
          </a:p>
          <a:p>
            <a:r>
              <a:rPr lang="cs-CZ" dirty="0">
                <a:solidFill>
                  <a:srgbClr val="CD9A00"/>
                </a:solidFill>
                <a:latin typeface="TimesNewRomanPSMT-Identity-H"/>
              </a:rPr>
              <a:t>o-podporu-opz/-/</a:t>
            </a:r>
            <a:r>
              <a:rPr lang="cs-CZ" dirty="0" smtClean="0">
                <a:solidFill>
                  <a:srgbClr val="CD9A00"/>
                </a:solidFill>
                <a:latin typeface="TimesNewRomanPSMT-Identity-H"/>
              </a:rPr>
              <a:t>dokument/797956</a:t>
            </a:r>
            <a:endParaRPr lang="cs-CZ" dirty="0">
              <a:solidFill>
                <a:srgbClr val="CD9A00"/>
              </a:solidFill>
              <a:latin typeface="TimesNewRomanPSMT-Identity-H"/>
            </a:endParaRPr>
          </a:p>
        </p:txBody>
      </p:sp>
      <p:pic>
        <p:nvPicPr>
          <p:cNvPr id="3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6280484"/>
            <a:ext cx="3886200" cy="57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465514"/>
            <a:ext cx="2560320" cy="8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1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851" y="-1593851"/>
            <a:ext cx="13607702" cy="100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24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7" y="2821466"/>
            <a:ext cx="11902993" cy="39696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1" y="17841"/>
            <a:ext cx="11590867" cy="12521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11" y="2794000"/>
            <a:ext cx="10205777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60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5" y="3609439"/>
            <a:ext cx="10415847" cy="293267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96538" y="2286000"/>
            <a:ext cx="7747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latin typeface="Arial-BoldMT-Identity-H"/>
              </a:rPr>
              <a:t>Nová žádost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b="1" dirty="0">
                <a:latin typeface="Arial-BoldMT-Identity-H"/>
              </a:rPr>
              <a:t>Seznam programů a výzev (uživatel vybere správný OP)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latin typeface="Arial-BoldMT-Identity-H"/>
              </a:rPr>
              <a:t>Otevřené výzvy (uživatel vybere Výzvu pro MAS č. 03_16_047 a klikne na </a:t>
            </a:r>
            <a:r>
              <a:rPr lang="cs-CZ" sz="1600" b="1" dirty="0" smtClean="0">
                <a:latin typeface="Arial-BoldMT-Identity-H"/>
              </a:rPr>
              <a:t>modrý odkaz </a:t>
            </a:r>
            <a:r>
              <a:rPr lang="cs-CZ" sz="1600" b="1" dirty="0">
                <a:latin typeface="Arial-BoldMT-Identity-H"/>
              </a:rPr>
              <a:t>individuální projekt)</a:t>
            </a: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2574174" y="67511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>
                <a:latin typeface="TimesNewRomanPS-BoldMT-Identity-H"/>
              </a:rPr>
              <a:t>                         Vytvoření nové žádosti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542924" y="490451"/>
            <a:ext cx="99976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latin typeface="Calibri-Identity-H"/>
            </a:endParaRPr>
          </a:p>
          <a:p>
            <a:r>
              <a:rPr lang="cs-CZ" b="1" dirty="0" smtClean="0">
                <a:latin typeface="TimesNewRomanPS-BoldMT-Identity-H"/>
              </a:rPr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229116"/>
            <a:ext cx="9583972" cy="10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08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4" y="856211"/>
            <a:ext cx="10956175" cy="56609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40080" y="307571"/>
            <a:ext cx="830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NewRomanPS-BoldMT-Identity-H"/>
              </a:rPr>
              <a:t>VYTVOŘENÍ NOVÉ ŽÁDOSTI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459884" y="773085"/>
            <a:ext cx="192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-BoldMT-Identity-H"/>
              </a:rPr>
              <a:t>Výběr</a:t>
            </a:r>
          </a:p>
          <a:p>
            <a:r>
              <a:rPr lang="cs-CZ" b="1" dirty="0">
                <a:latin typeface="Arial-BoldMT-Identity-H"/>
              </a:rPr>
              <a:t>podvýzvy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flipH="1">
            <a:off x="9543010" y="3042458"/>
            <a:ext cx="1587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-BoldMT-Identity-H"/>
              </a:rPr>
              <a:t>Výběr výzvy</a:t>
            </a:r>
          </a:p>
          <a:p>
            <a:r>
              <a:rPr lang="cs-CZ" b="1" dirty="0">
                <a:latin typeface="Arial-BoldMT-Identity-H"/>
              </a:rPr>
              <a:t>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999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39586" y="812899"/>
            <a:ext cx="100999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TimesNewRomanPS-BoldMT-Identity-H"/>
              </a:rPr>
              <a:t>                               IS </a:t>
            </a:r>
            <a:r>
              <a:rPr lang="cs-CZ" sz="3600" b="1" dirty="0">
                <a:latin typeface="TimesNewRomanPS-BoldMT-Identity-H"/>
              </a:rPr>
              <a:t>KP14+</a:t>
            </a:r>
          </a:p>
          <a:p>
            <a:r>
              <a:rPr lang="cs-CZ" sz="2800" b="1" dirty="0" smtClean="0">
                <a:latin typeface="TimesNewRomanPS-BoldMT-Identity-H"/>
              </a:rPr>
              <a:t>                       POSTUP </a:t>
            </a:r>
            <a:r>
              <a:rPr lang="cs-CZ" sz="2800" b="1" dirty="0">
                <a:latin typeface="TimesNewRomanPS-BoldMT-Identity-H"/>
              </a:rPr>
              <a:t>PŘI PODÁVÁNÍ </a:t>
            </a:r>
            <a:r>
              <a:rPr lang="cs-CZ" sz="2800" b="1" dirty="0" smtClean="0">
                <a:latin typeface="TimesNewRomanPS-BoldMT-Identity-H"/>
              </a:rPr>
              <a:t>ŽÁDOSTI</a:t>
            </a:r>
            <a:endParaRPr lang="cs-CZ" sz="2800" b="1" dirty="0">
              <a:latin typeface="TimesNewRomanPS-BoldMT-Identity-H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MT-Identity-H"/>
              </a:rPr>
              <a:t>Uživatel </a:t>
            </a:r>
            <a:r>
              <a:rPr lang="cs-CZ" dirty="0">
                <a:latin typeface="ArialMT-Identity-H"/>
              </a:rPr>
              <a:t>vyplňuje záložky postupně !!! Podle navigačního menu </a:t>
            </a:r>
            <a:r>
              <a:rPr lang="cs-CZ" dirty="0" smtClean="0">
                <a:latin typeface="ArialMT-Identity-H"/>
              </a:rPr>
              <a:t>v levé </a:t>
            </a:r>
            <a:r>
              <a:rPr lang="cs-CZ" dirty="0">
                <a:latin typeface="ArialMT-Identity-H"/>
              </a:rPr>
              <a:t>části obrazovky – jednou vepsaná data se propisují </a:t>
            </a:r>
            <a:r>
              <a:rPr lang="cs-CZ" dirty="0" smtClean="0">
                <a:latin typeface="ArialMT-Identity-H"/>
              </a:rPr>
              <a:t>do dalších </a:t>
            </a:r>
            <a:r>
              <a:rPr lang="cs-CZ" dirty="0">
                <a:latin typeface="ArialMT-Identity-H"/>
              </a:rPr>
              <a:t>záložek, či umožní zaktivnění některých </a:t>
            </a:r>
            <a:r>
              <a:rPr lang="cs-CZ" dirty="0" smtClean="0">
                <a:latin typeface="ArialMT-Identity-H"/>
              </a:rPr>
              <a:t>neaktivních záložek.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>
                <a:latin typeface="ArialMT-Identity-H"/>
              </a:rPr>
              <a:t>• </a:t>
            </a:r>
            <a:r>
              <a:rPr lang="cs-CZ" dirty="0" smtClean="0">
                <a:latin typeface="ArialMT-Identity-H"/>
              </a:rPr>
              <a:t>   Žluté </a:t>
            </a:r>
            <a:r>
              <a:rPr lang="cs-CZ" dirty="0">
                <a:latin typeface="ArialMT-Identity-H"/>
              </a:rPr>
              <a:t>pole = </a:t>
            </a:r>
            <a:r>
              <a:rPr lang="cs-CZ" dirty="0" smtClean="0">
                <a:latin typeface="ArialMT-Identity-H"/>
              </a:rPr>
              <a:t>povinná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>
                <a:latin typeface="ArialMT-Identity-H"/>
              </a:rPr>
              <a:t>• </a:t>
            </a:r>
            <a:r>
              <a:rPr lang="cs-CZ" dirty="0" smtClean="0">
                <a:latin typeface="ArialMT-Identity-H"/>
              </a:rPr>
              <a:t>   Šedivé </a:t>
            </a:r>
            <a:r>
              <a:rPr lang="cs-CZ" dirty="0">
                <a:latin typeface="ArialMT-Identity-H"/>
              </a:rPr>
              <a:t>pole = volitelná (zpřístupní se podle dat </a:t>
            </a:r>
            <a:r>
              <a:rPr lang="cs-CZ" dirty="0" smtClean="0">
                <a:latin typeface="ArialMT-Identity-H"/>
              </a:rPr>
              <a:t>vyplňovaných během žádosti, nebo nejsou podle </a:t>
            </a:r>
            <a:r>
              <a:rPr lang="cs-CZ" dirty="0">
                <a:latin typeface="ArialMT-Identity-H"/>
              </a:rPr>
              <a:t>zadaných dat povinná</a:t>
            </a:r>
            <a:r>
              <a:rPr lang="cs-CZ" dirty="0" smtClean="0">
                <a:latin typeface="ArialMT-Identity-H"/>
              </a:rPr>
              <a:t>)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>
                <a:latin typeface="ArialMT-Identity-H"/>
              </a:rPr>
              <a:t>• </a:t>
            </a:r>
            <a:r>
              <a:rPr lang="cs-CZ" dirty="0" smtClean="0">
                <a:latin typeface="ArialMT-Identity-H"/>
              </a:rPr>
              <a:t>   Bílé </a:t>
            </a:r>
            <a:r>
              <a:rPr lang="cs-CZ" dirty="0">
                <a:latin typeface="ArialMT-Identity-H"/>
              </a:rPr>
              <a:t>pole = vyplňuje </a:t>
            </a:r>
            <a:r>
              <a:rPr lang="cs-CZ" dirty="0" smtClean="0">
                <a:latin typeface="ArialMT-Identity-H"/>
              </a:rPr>
              <a:t>systém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 smtClean="0">
                <a:latin typeface="ArialMT-Identity-H"/>
              </a:rPr>
              <a:t>•    UKLÁDAT</a:t>
            </a:r>
            <a:r>
              <a:rPr lang="cs-CZ" dirty="0">
                <a:latin typeface="ArialMT-Identity-H"/>
              </a:rPr>
              <a:t>!! Každou vyplněnou záložku, či delší textové pole </a:t>
            </a:r>
            <a:r>
              <a:rPr lang="cs-CZ" dirty="0" smtClean="0">
                <a:latin typeface="ArialMT-Identity-H"/>
              </a:rPr>
              <a:t>před jeho </a:t>
            </a:r>
            <a:r>
              <a:rPr lang="cs-CZ" dirty="0">
                <a:latin typeface="ArialMT-Identity-H"/>
              </a:rPr>
              <a:t>opuštěním uložte.</a:t>
            </a:r>
            <a:endParaRPr lang="cs-CZ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5293894"/>
            <a:ext cx="3886200" cy="10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465514"/>
            <a:ext cx="2560320" cy="7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7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Míra podpory</a:t>
            </a:r>
            <a:endParaRPr lang="cs-CZ" b="1" dirty="0"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99239"/>
              </p:ext>
            </p:extLst>
          </p:nvPr>
        </p:nvGraphicFramePr>
        <p:xfrm>
          <a:off x="588820" y="1167576"/>
          <a:ext cx="10515599" cy="5553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6017">
                  <a:extLst>
                    <a:ext uri="{9D8B030D-6E8A-4147-A177-3AD203B41FA5}">
                      <a16:colId xmlns:a16="http://schemas.microsoft.com/office/drawing/2014/main" val="3812144759"/>
                    </a:ext>
                  </a:extLst>
                </a:gridCol>
                <a:gridCol w="780841">
                  <a:extLst>
                    <a:ext uri="{9D8B030D-6E8A-4147-A177-3AD203B41FA5}">
                      <a16:colId xmlns:a16="http://schemas.microsoft.com/office/drawing/2014/main" val="1461679041"/>
                    </a:ext>
                  </a:extLst>
                </a:gridCol>
                <a:gridCol w="878446">
                  <a:extLst>
                    <a:ext uri="{9D8B030D-6E8A-4147-A177-3AD203B41FA5}">
                      <a16:colId xmlns:a16="http://schemas.microsoft.com/office/drawing/2014/main" val="1643626462"/>
                    </a:ext>
                  </a:extLst>
                </a:gridCol>
                <a:gridCol w="950295">
                  <a:extLst>
                    <a:ext uri="{9D8B030D-6E8A-4147-A177-3AD203B41FA5}">
                      <a16:colId xmlns:a16="http://schemas.microsoft.com/office/drawing/2014/main" val="2161168702"/>
                    </a:ext>
                  </a:extLst>
                </a:gridCol>
              </a:tblGrid>
              <a:tr h="487375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Typ příjemce dle pravidel spolufinancování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Evropský podíl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Příjemce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Státní rozpočet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extLst>
                  <a:ext uri="{0D108BD9-81ED-4DB2-BD59-A6C34878D82A}">
                    <a16:rowId xmlns:a16="http://schemas.microsoft.com/office/drawing/2014/main" val="796347714"/>
                  </a:ext>
                </a:extLst>
              </a:tr>
              <a:tr h="26151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Školy a školská zařízení zřizovaná ministerstvy dle školského zákona (č. 561/2004 Sb.)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val="287713697"/>
                  </a:ext>
                </a:extLst>
              </a:tr>
              <a:tr h="59567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Obce 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Příspěvkové organizace zřizované kraji a obcemi (s výjimkou škol a školských zařízení)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Dobrovolné svazky obcí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val="714452601"/>
                  </a:ext>
                </a:extLst>
              </a:tr>
              <a:tr h="24940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Právnické osoby vykonávající činnost škol a školských zařízení (zapsané ve školském rejstříku)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val="1647670982"/>
                  </a:ext>
                </a:extLst>
              </a:tr>
              <a:tr h="185967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Soukromoprávní subjekty vykonávající veřejně prospěšnou činnost: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Obecně prospěšné společnosti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Spolky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Ústavy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Církve a náboženské společnosti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Nadace a nadační fondy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Místní akční skupiny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Hospodářská komora, Agrární komora 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Svazy, asociace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val="3529846677"/>
                  </a:ext>
                </a:extLst>
              </a:tr>
              <a:tr h="198004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Ostatní subjekty neobsažené ve výše uvedených kategoriích: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Obchodní </a:t>
                      </a:r>
                      <a:r>
                        <a:rPr lang="cs-CZ" sz="1200" dirty="0" smtClean="0">
                          <a:effectLst/>
                        </a:rPr>
                        <a:t>společnosti (v.o.s.,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  <a:r>
                        <a:rPr lang="cs-CZ" sz="1200" baseline="0" dirty="0" err="1" smtClean="0">
                          <a:effectLst/>
                        </a:rPr>
                        <a:t>kom.spol</a:t>
                      </a:r>
                      <a:r>
                        <a:rPr lang="cs-CZ" sz="1200" baseline="0" dirty="0" smtClean="0">
                          <a:effectLst/>
                        </a:rPr>
                        <a:t>., s.r.o., a. s. , </a:t>
                      </a:r>
                      <a:r>
                        <a:rPr lang="cs-CZ" sz="1200" dirty="0" smtClean="0">
                          <a:effectLst/>
                        </a:rPr>
                        <a:t>evropská společnost,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  <a:r>
                        <a:rPr lang="cs-CZ" sz="1200" dirty="0" smtClean="0">
                          <a:effectLst/>
                        </a:rPr>
                        <a:t>evropské </a:t>
                      </a:r>
                      <a:r>
                        <a:rPr lang="cs-CZ" sz="1200" dirty="0">
                          <a:effectLst/>
                        </a:rPr>
                        <a:t>hospodářské zájmové </a:t>
                      </a:r>
                      <a:r>
                        <a:rPr lang="cs-CZ" sz="1200" dirty="0" smtClean="0">
                          <a:effectLst/>
                        </a:rPr>
                        <a:t>sdružení)</a:t>
                      </a:r>
                      <a:endParaRPr lang="cs-CZ" sz="1200" dirty="0">
                        <a:effectLst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Státní podniky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Družstva: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200" dirty="0">
                          <a:effectLst/>
                        </a:rPr>
                        <a:t>družstvo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200" dirty="0">
                          <a:effectLst/>
                        </a:rPr>
                        <a:t>sociální družstvo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200" dirty="0">
                          <a:effectLst/>
                        </a:rPr>
                        <a:t>evropská družstevní společnost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OSVČ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Profesní komory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val="2473098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5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9665" y="565265"/>
            <a:ext cx="901099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TimesNewRomanPS-BoldMT-Identity-H"/>
              </a:rPr>
              <a:t>IS KP14+</a:t>
            </a:r>
          </a:p>
          <a:p>
            <a:r>
              <a:rPr lang="cs-CZ" sz="2800" b="1" dirty="0">
                <a:solidFill>
                  <a:srgbClr val="000000"/>
                </a:solidFill>
                <a:latin typeface="TimesNewRomanPS-BoldMT-Identity-H"/>
              </a:rPr>
              <a:t>POSTUP PŘI PODÁVÁNÍ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Registrace do systému IS KP14+</a:t>
            </a:r>
          </a:p>
          <a:p>
            <a:r>
              <a:rPr lang="cs-CZ" dirty="0">
                <a:solidFill>
                  <a:srgbClr val="D2282E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CD9A00"/>
                </a:solidFill>
                <a:latin typeface="TimesNewRomanPSMT-Identity-H"/>
              </a:rPr>
              <a:t>https://mseu.mssf.cz/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(!! Jen v prohlížeči Microsoft Explorer nebo</a:t>
            </a:r>
          </a:p>
          <a:p>
            <a:r>
              <a:rPr lang="cs-CZ" dirty="0">
                <a:solidFill>
                  <a:srgbClr val="000000"/>
                </a:solidFill>
                <a:latin typeface="TimesNewRomanPSMT-Identity-H"/>
              </a:rPr>
              <a:t>Mozilla Firefox)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Vyplnění elektronické verze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Finalizace elektronické verze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Podepsání a odeslání elektronické verze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!! Veškeré žádosti se zasílají jen v elektronické podobě prostřednictvím</a:t>
            </a:r>
          </a:p>
          <a:p>
            <a:r>
              <a:rPr lang="cs-CZ" dirty="0">
                <a:solidFill>
                  <a:srgbClr val="000000"/>
                </a:solidFill>
                <a:latin typeface="TimesNewRomanPSMT-Identity-H"/>
              </a:rPr>
              <a:t>IS KP14+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!! Zřízení elektronického podpisu před podáním/odesláním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!! Aktivní datová schránka</a:t>
            </a:r>
            <a:endParaRPr lang="cs-CZ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995" y="4932946"/>
            <a:ext cx="3886200" cy="7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494" y="324197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87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64523" y="1221971"/>
            <a:ext cx="103909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0000"/>
                </a:solidFill>
                <a:latin typeface="TimesNewRomanPS-BoldMT-Identity-H"/>
              </a:rPr>
              <a:t>IS KP14</a:t>
            </a:r>
            <a:r>
              <a:rPr lang="cs-CZ" sz="2800" b="1" dirty="0" smtClean="0">
                <a:solidFill>
                  <a:srgbClr val="000000"/>
                </a:solidFill>
                <a:latin typeface="TimesNewRomanPS-BoldMT-Identity-H"/>
              </a:rPr>
              <a:t>+ -  </a:t>
            </a:r>
            <a:r>
              <a:rPr lang="cs-CZ" sz="2000" b="1" dirty="0" smtClean="0">
                <a:solidFill>
                  <a:srgbClr val="000000"/>
                </a:solidFill>
                <a:latin typeface="TimesNewRomanPS-BoldMT-Identity-H"/>
              </a:rPr>
              <a:t>ELEKTRONICKÝ PODPIS</a:t>
            </a:r>
          </a:p>
          <a:p>
            <a:endParaRPr lang="cs-CZ" sz="2000" b="1" dirty="0">
              <a:solidFill>
                <a:srgbClr val="000000"/>
              </a:solidFill>
              <a:latin typeface="TimesNewRomanPS-BoldMT-Identity-H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0000"/>
                </a:solidFill>
                <a:latin typeface="TimesNewRomanPSMT-Identity-H"/>
              </a:rPr>
              <a:t>Elektronický 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podpis = kvalifikovaný certifikát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0000"/>
                </a:solidFill>
                <a:latin typeface="TimesNewRomanPSMT-Identity-H"/>
              </a:rPr>
              <a:t>Platnost 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1 rok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0000"/>
                </a:solidFill>
                <a:latin typeface="TimesNewRomanPSMT-Identity-H"/>
              </a:rPr>
              <a:t>Poskytovatelé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:</a:t>
            </a:r>
          </a:p>
          <a:p>
            <a:pPr lvl="2"/>
            <a:r>
              <a:rPr lang="cs-CZ" sz="3200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PostSignum České pošty (Czech Point)</a:t>
            </a:r>
          </a:p>
          <a:p>
            <a:pPr lvl="2"/>
            <a:r>
              <a:rPr lang="cs-CZ" sz="3200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První certifikační autorita</a:t>
            </a:r>
          </a:p>
          <a:p>
            <a:pPr lvl="2"/>
            <a:r>
              <a:rPr lang="cs-CZ" sz="3200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sz="3200" dirty="0">
                <a:solidFill>
                  <a:srgbClr val="000000"/>
                </a:solidFill>
                <a:latin typeface="TimesNewRomanPSMT-Identity-H"/>
              </a:rPr>
              <a:t>Eidentity</a:t>
            </a:r>
            <a:endParaRPr lang="cs-CZ" sz="3200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5053263"/>
            <a:ext cx="3886200" cy="119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302" y="490451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08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9957" y="365760"/>
            <a:ext cx="1020802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000000"/>
                </a:solidFill>
                <a:latin typeface="TimesNewRomanPS-BoldMT-Identity-H"/>
              </a:rPr>
              <a:t>DŮLEŽITÉ </a:t>
            </a:r>
            <a:r>
              <a:rPr lang="cs-CZ" sz="4000" b="1" dirty="0" smtClean="0">
                <a:solidFill>
                  <a:srgbClr val="000000"/>
                </a:solidFill>
                <a:latin typeface="TimesNewRomanPS-BoldMT-Identity-H"/>
              </a:rPr>
              <a:t>ODKAZY</a:t>
            </a:r>
          </a:p>
          <a:p>
            <a:r>
              <a:rPr lang="cs-CZ" b="1" dirty="0" smtClean="0"/>
              <a:t>Umístění </a:t>
            </a:r>
            <a:r>
              <a:rPr lang="cs-CZ" b="1" dirty="0"/>
              <a:t>textu výzvy na webovém portále MAS </a:t>
            </a:r>
            <a:endParaRPr lang="cs-CZ" dirty="0"/>
          </a:p>
          <a:p>
            <a:endParaRPr lang="cs-CZ" dirty="0"/>
          </a:p>
          <a:p>
            <a:r>
              <a:rPr lang="cs-CZ" dirty="0"/>
              <a:t>URL adresa: http</a:t>
            </a:r>
            <a:r>
              <a:rPr lang="cs-CZ" dirty="0">
                <a:solidFill>
                  <a:srgbClr val="00B0F0"/>
                </a:solidFill>
              </a:rPr>
              <a:t>://maschrudimsko.cz/kdy-zadat-vyzvy </a:t>
            </a:r>
          </a:p>
          <a:p>
            <a:r>
              <a:rPr lang="pl-PL" b="1" dirty="0"/>
              <a:t>10.2. Odkaz na pravidla pro žadatele a příjemce </a:t>
            </a:r>
            <a:endParaRPr lang="pl-PL" dirty="0"/>
          </a:p>
          <a:p>
            <a:endParaRPr lang="cs-CZ" dirty="0"/>
          </a:p>
          <a:p>
            <a:r>
              <a:rPr lang="cs-CZ" dirty="0"/>
              <a:t>Pro žádosti o podporu a následně také pro realizaci podpořených projektů platí pravidla obsažená v: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Obecné </a:t>
            </a:r>
            <a:r>
              <a:rPr lang="cs-CZ" dirty="0"/>
              <a:t>části pravidel pro žadatele a příjemce v rámci Operačního programu Zaměstnanost (odkaz na elektronickou verzi:) </a:t>
            </a:r>
            <a:r>
              <a:rPr lang="cs-CZ" dirty="0">
                <a:solidFill>
                  <a:srgbClr val="00B0F0"/>
                </a:solidFill>
              </a:rPr>
              <a:t>https://www.esfcr.cz/pravidla-pro-zadatele-a-prijemce-opz/-/dokument/797767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Specifické </a:t>
            </a:r>
            <a:r>
              <a:rPr lang="cs-CZ" dirty="0"/>
              <a:t>části pravidel pro žadatele a příjemce v rámci OPZ pro projekty se skutečně vzniklými výdaji a případně také s nepřímými náklady (odkaz na elektronickou verzi: </a:t>
            </a:r>
            <a:r>
              <a:rPr lang="cs-CZ" dirty="0">
                <a:solidFill>
                  <a:srgbClr val="00B0F0"/>
                </a:solidFill>
              </a:rPr>
              <a:t>https://www.esfcr.cz/pravidla-pro-zadatele-a-prijemce-opz/-/dokument/797817 </a:t>
            </a:r>
          </a:p>
          <a:p>
            <a:endParaRPr lang="cs-CZ" dirty="0"/>
          </a:p>
          <a:p>
            <a:r>
              <a:rPr lang="cs-CZ" dirty="0"/>
              <a:t>Řídicí orgán je oprávněn pravidla v průběhu této výzvy MAS i během realizace projektů podpořených v rámci této výzvy aktualizovat. Aktuální verze těchto dokumentů jsou vždy k dispozici na: </a:t>
            </a:r>
            <a:r>
              <a:rPr lang="cs-CZ" dirty="0">
                <a:solidFill>
                  <a:srgbClr val="00B0F0"/>
                </a:solidFill>
              </a:rPr>
              <a:t>https://www.esfcr.cz/pravidla-pro-zadatele-a-prijemce-opz </a:t>
            </a:r>
          </a:p>
          <a:p>
            <a:r>
              <a:rPr lang="cs-CZ" dirty="0"/>
              <a:t>Aktualizace pravidel není změnou této výzvy MAS. </a:t>
            </a:r>
          </a:p>
          <a:p>
            <a:endParaRPr lang="cs-CZ" sz="4000" b="1" dirty="0">
              <a:solidFill>
                <a:srgbClr val="000000"/>
              </a:solidFill>
              <a:latin typeface="TimesNewRomanPS-BoldMT-Identity-H"/>
            </a:endParaRPr>
          </a:p>
          <a:p>
            <a:endParaRPr lang="cs-CZ" sz="4000" b="1" dirty="0">
              <a:solidFill>
                <a:srgbClr val="000000"/>
              </a:solidFill>
              <a:latin typeface="TimesNewRomanPS-BoldMT-Identity-H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ArialMT-Identity-H"/>
              </a:rPr>
              <a:t>•</a:t>
            </a:r>
            <a:endParaRPr lang="cs-CZ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51094"/>
            <a:ext cx="3886200" cy="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804" y="29094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20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46909" y="706582"/>
            <a:ext cx="789709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000000"/>
                </a:solidFill>
                <a:latin typeface="TimesNewRomanPS-BoldMT-Identity-H"/>
              </a:rPr>
              <a:t>DĚKUJEME ZA POZORNOST</a:t>
            </a:r>
            <a:r>
              <a:rPr lang="cs-CZ" sz="4000" b="1" dirty="0" smtClean="0">
                <a:solidFill>
                  <a:srgbClr val="000000"/>
                </a:solidFill>
                <a:latin typeface="TimesNewRomanPS-BoldMT-Identity-H"/>
              </a:rPr>
              <a:t>!</a:t>
            </a:r>
          </a:p>
          <a:p>
            <a:endParaRPr lang="cs-CZ" sz="4000" b="1" dirty="0">
              <a:solidFill>
                <a:srgbClr val="000000"/>
              </a:solidFill>
              <a:latin typeface="TimesNewRomanPS-BoldMT-Identity-H"/>
            </a:endParaRPr>
          </a:p>
          <a:p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MAS </a:t>
            </a:r>
            <a:r>
              <a:rPr lang="cs-CZ" b="1" dirty="0" smtClean="0">
                <a:solidFill>
                  <a:srgbClr val="000000"/>
                </a:solidFill>
                <a:latin typeface="TimesNewRomanPS-BoldMT-Identity-H"/>
              </a:rPr>
              <a:t>Chrudimsko,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z.s.</a:t>
            </a:r>
          </a:p>
          <a:p>
            <a:r>
              <a:rPr lang="pt-BR" dirty="0"/>
              <a:t>Resselovo náměstí 77,</a:t>
            </a:r>
          </a:p>
          <a:p>
            <a:r>
              <a:rPr lang="pt-BR" dirty="0"/>
              <a:t>537 01 Chrudim</a:t>
            </a:r>
          </a:p>
          <a:p>
            <a:r>
              <a:rPr lang="pt-BR" dirty="0"/>
              <a:t>3. patro</a:t>
            </a:r>
          </a:p>
          <a:p>
            <a:r>
              <a:rPr lang="pt-BR" dirty="0"/>
              <a:t> </a:t>
            </a:r>
          </a:p>
          <a:p>
            <a:r>
              <a:rPr lang="cs-CZ" dirty="0" smtClean="0">
                <a:solidFill>
                  <a:srgbClr val="000000"/>
                </a:solidFill>
                <a:latin typeface="TimesNewRomanPSMT-Identity-H"/>
              </a:rPr>
              <a:t>web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: </a:t>
            </a:r>
            <a:r>
              <a:rPr lang="cs-CZ" dirty="0" smtClean="0">
                <a:solidFill>
                  <a:srgbClr val="CD9A00"/>
                </a:solidFill>
                <a:latin typeface="TimesNewRomanPSMT-Identity-H"/>
                <a:hlinkClick r:id="rId2"/>
              </a:rPr>
              <a:t>www.maschrudimsko.cz</a:t>
            </a:r>
            <a:endParaRPr lang="cs-CZ" dirty="0" smtClean="0">
              <a:solidFill>
                <a:srgbClr val="CD9A00"/>
              </a:solidFill>
              <a:latin typeface="TimesNewRomanPSMT-Identity-H"/>
            </a:endParaRPr>
          </a:p>
          <a:p>
            <a:endParaRPr lang="cs-CZ" dirty="0">
              <a:solidFill>
                <a:srgbClr val="CD9A00"/>
              </a:solidFill>
              <a:latin typeface="TimesNewRomanPSMT-Identity-H"/>
            </a:endParaRPr>
          </a:p>
          <a:p>
            <a:r>
              <a:rPr lang="cs-CZ" b="1" dirty="0" smtClean="0">
                <a:solidFill>
                  <a:srgbClr val="000000"/>
                </a:solidFill>
                <a:latin typeface="TimesNewRomanPS-BoldMT-Identity-H"/>
              </a:rPr>
              <a:t>Konzultace:</a:t>
            </a:r>
            <a:endParaRPr lang="cs-CZ" dirty="0" smtClean="0">
              <a:solidFill>
                <a:srgbClr val="CD9A00"/>
              </a:solidFill>
              <a:latin typeface="TimesNewRomanPSMT-Identity-H"/>
            </a:endParaRPr>
          </a:p>
          <a:p>
            <a:r>
              <a:rPr lang="cs-CZ" dirty="0" smtClean="0">
                <a:latin typeface="TimesNewRomanPSMT-Identity-H"/>
              </a:rPr>
              <a:t>Ing. Michaela Lutrová</a:t>
            </a:r>
            <a:r>
              <a:rPr lang="cs-CZ" dirty="0" smtClean="0">
                <a:solidFill>
                  <a:srgbClr val="CD9A00"/>
                </a:solidFill>
                <a:latin typeface="TimesNewRomanPSMT-Identity-H"/>
              </a:rPr>
              <a:t>       </a:t>
            </a:r>
            <a:r>
              <a:rPr lang="cs-CZ" dirty="0" smtClean="0">
                <a:solidFill>
                  <a:srgbClr val="CD9A00"/>
                </a:solidFill>
                <a:latin typeface="TimesNewRomanPSMT-Identity-H"/>
                <a:hlinkClick r:id="rId3"/>
              </a:rPr>
              <a:t>michaela.lutrova@maschrudimsko.cz</a:t>
            </a:r>
            <a:endParaRPr lang="cs-CZ" dirty="0" smtClean="0">
              <a:solidFill>
                <a:srgbClr val="CD9A00"/>
              </a:solidFill>
              <a:latin typeface="TimesNewRomanPSMT-Identity-H"/>
            </a:endParaRPr>
          </a:p>
          <a:p>
            <a:endParaRPr lang="cs-CZ" dirty="0">
              <a:solidFill>
                <a:srgbClr val="CD9A00"/>
              </a:solidFill>
              <a:latin typeface="TimesNewRomanPSMT-Identity-H"/>
            </a:endParaRPr>
          </a:p>
          <a:p>
            <a:endParaRPr lang="cs-CZ" dirty="0">
              <a:solidFill>
                <a:srgbClr val="CD9A00"/>
              </a:solidFill>
              <a:latin typeface="TimesNewRomanPSMT-Identity-H"/>
            </a:endParaRPr>
          </a:p>
        </p:txBody>
      </p:sp>
      <p:pic>
        <p:nvPicPr>
          <p:cNvPr id="3" name="Obrázek 2" descr="Publicita IROP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899" y="5077326"/>
            <a:ext cx="4475711" cy="104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244" y="457201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                       PŘEDSTAVENÍ VÝZVY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</a:t>
            </a:r>
            <a:r>
              <a:rPr lang="cs-CZ" sz="2800" b="1" dirty="0" smtClean="0"/>
              <a:t>KŘÍŽOVÉ </a:t>
            </a:r>
            <a:r>
              <a:rPr lang="cs-CZ" sz="2800" b="1" dirty="0"/>
              <a:t>FINANCOVÁNÍ, VELIKOST NEPŘÍMÝCH NÁKLADŮ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3416531"/>
          <a:ext cx="982702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513">
                  <a:extLst>
                    <a:ext uri="{9D8B030D-6E8A-4147-A177-3AD203B41FA5}">
                      <a16:colId xmlns:a16="http://schemas.microsoft.com/office/drawing/2014/main" val="936914503"/>
                    </a:ext>
                  </a:extLst>
                </a:gridCol>
                <a:gridCol w="5170516">
                  <a:extLst>
                    <a:ext uri="{9D8B030D-6E8A-4147-A177-3AD203B41FA5}">
                      <a16:colId xmlns:a16="http://schemas.microsoft.com/office/drawing/2014/main" val="2670582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projektu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 oproti výše uvedenému procentu (25%)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82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60 % včetně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25 %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04855"/>
                  </a:ext>
                </a:extLst>
              </a:tr>
              <a:tr h="839586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60 % a méně než 90 %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(60 %) základního podílu na 15 % 	</a:t>
                      </a:r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12520"/>
                  </a:ext>
                </a:extLst>
              </a:tr>
              <a:tr h="606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90 % a výše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(20 %) základního podílu, tj. 5 %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825873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1138844" y="1629295"/>
            <a:ext cx="8005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Křížové financování</a:t>
            </a:r>
          </a:p>
          <a:p>
            <a:r>
              <a:rPr lang="cs-CZ" dirty="0"/>
              <a:t>Křížové financování nebude v rámci této výzvy uplatňováno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Nepřímé náklady</a:t>
            </a:r>
          </a:p>
          <a:p>
            <a:r>
              <a:rPr lang="cs-CZ" dirty="0"/>
              <a:t>Nepřímé náklady mohou dosahovat maximálně 25% přímých způsobilých nákladů projektu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244" y="365126"/>
            <a:ext cx="2560320" cy="7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5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přímých /nepřímých nákladů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537855"/>
            <a:ext cx="10515600" cy="4489966"/>
          </a:xfrm>
        </p:spPr>
        <p:txBody>
          <a:bodyPr>
            <a:noAutofit/>
          </a:bodyPr>
          <a:lstStyle/>
          <a:p>
            <a:r>
              <a:rPr lang="cs-CZ" sz="2000" b="1" u="sng" dirty="0"/>
              <a:t>Věcná způsobilost výdajů:</a:t>
            </a:r>
          </a:p>
          <a:p>
            <a:r>
              <a:rPr lang="cs-CZ" sz="2000" dirty="0"/>
              <a:t>Kategorie způsobilých výdajů OPZ (</a:t>
            </a:r>
            <a:r>
              <a:rPr lang="cs-CZ" sz="2000" dirty="0" err="1"/>
              <a:t>Spec</a:t>
            </a:r>
            <a:r>
              <a:rPr lang="cs-CZ" sz="2000" dirty="0"/>
              <a:t>. pravidla, kap. 6</a:t>
            </a:r>
            <a:r>
              <a:rPr lang="cs-CZ" sz="2000" dirty="0" smtClean="0"/>
              <a:t>)</a:t>
            </a:r>
          </a:p>
          <a:p>
            <a:pPr marL="457200" lvl="1" indent="0">
              <a:buNone/>
            </a:pPr>
            <a:r>
              <a:rPr lang="cs-CZ" sz="1600" dirty="0" smtClean="0">
                <a:hlinkClick r:id="rId2"/>
              </a:rPr>
              <a:t>https://www.esfcr.cz/pravidla-pro-zadatele-a-prijemce-opz/-/dokument/797817</a:t>
            </a:r>
            <a:endParaRPr lang="cs-CZ" sz="1600" dirty="0"/>
          </a:p>
          <a:p>
            <a:r>
              <a:rPr lang="cs-CZ" sz="2000" dirty="0" smtClean="0"/>
              <a:t>1</a:t>
            </a:r>
            <a:r>
              <a:rPr lang="cs-CZ" sz="2000" dirty="0"/>
              <a:t>. Celkové způsobilé výdaje (</a:t>
            </a:r>
            <a:r>
              <a:rPr lang="cs-CZ" sz="2000" dirty="0" smtClean="0"/>
              <a:t>CZV)</a:t>
            </a:r>
          </a:p>
          <a:p>
            <a:r>
              <a:rPr lang="cs-CZ" sz="2000" dirty="0" smtClean="0"/>
              <a:t>1.1 Přímé náklady</a:t>
            </a:r>
          </a:p>
          <a:p>
            <a:pPr lvl="1"/>
            <a:r>
              <a:rPr lang="cs-CZ" sz="1600" dirty="0" smtClean="0"/>
              <a:t>1.1.1 </a:t>
            </a:r>
            <a:r>
              <a:rPr lang="cs-CZ" sz="1600" dirty="0"/>
              <a:t>Osobní náklady</a:t>
            </a:r>
          </a:p>
          <a:p>
            <a:pPr lvl="1"/>
            <a:r>
              <a:rPr lang="cs-CZ" sz="1600" dirty="0" smtClean="0"/>
              <a:t>1.1.2 </a:t>
            </a:r>
            <a:r>
              <a:rPr lang="cs-CZ" sz="1600" dirty="0"/>
              <a:t>Cestovní náhrady</a:t>
            </a:r>
          </a:p>
          <a:p>
            <a:pPr lvl="1"/>
            <a:r>
              <a:rPr lang="cs-CZ" sz="1600" dirty="0" smtClean="0"/>
              <a:t>1.1.3 </a:t>
            </a:r>
            <a:r>
              <a:rPr lang="cs-CZ" sz="1600" dirty="0"/>
              <a:t>Zařízení, vybavení a spotřební materiál</a:t>
            </a:r>
          </a:p>
          <a:p>
            <a:pPr lvl="1"/>
            <a:r>
              <a:rPr lang="cs-CZ" sz="1600" dirty="0" smtClean="0"/>
              <a:t>1.1.4 </a:t>
            </a:r>
            <a:r>
              <a:rPr lang="cs-CZ" sz="1600" dirty="0"/>
              <a:t>Nájem či leasing zařízení a vybavení</a:t>
            </a:r>
          </a:p>
          <a:p>
            <a:pPr lvl="1"/>
            <a:r>
              <a:rPr lang="cs-CZ" sz="1600" dirty="0" smtClean="0"/>
              <a:t>1.1.5 </a:t>
            </a:r>
            <a:r>
              <a:rPr lang="cs-CZ" sz="1600" dirty="0"/>
              <a:t>Drobné stavební úpravy (do 40 tis. Kč)</a:t>
            </a:r>
          </a:p>
          <a:p>
            <a:pPr lvl="1"/>
            <a:r>
              <a:rPr lang="cs-CZ" sz="1600" dirty="0" smtClean="0"/>
              <a:t>1.1.6 </a:t>
            </a:r>
            <a:r>
              <a:rPr lang="cs-CZ" sz="1600" dirty="0"/>
              <a:t>Nákup služeb</a:t>
            </a:r>
          </a:p>
          <a:p>
            <a:pPr lvl="1"/>
            <a:r>
              <a:rPr lang="cs-CZ" sz="1600" dirty="0" smtClean="0"/>
              <a:t>1.1.7 </a:t>
            </a:r>
            <a:r>
              <a:rPr lang="cs-CZ" sz="1600" dirty="0"/>
              <a:t>Přímá podpora CS</a:t>
            </a:r>
          </a:p>
          <a:p>
            <a:r>
              <a:rPr lang="cs-CZ" sz="2000" dirty="0" smtClean="0"/>
              <a:t>1.2 </a:t>
            </a:r>
            <a:r>
              <a:rPr lang="cs-CZ" sz="2000" dirty="0"/>
              <a:t>Nepřímé náklady</a:t>
            </a:r>
          </a:p>
          <a:p>
            <a:r>
              <a:rPr lang="cs-CZ" sz="2000" dirty="0" smtClean="0"/>
              <a:t>2</a:t>
            </a:r>
            <a:r>
              <a:rPr lang="cs-CZ" sz="2000" dirty="0"/>
              <a:t>. Celkové nezpůsobilé výdaje - </a:t>
            </a:r>
            <a:r>
              <a:rPr lang="cs-CZ" sz="2000" dirty="0" smtClean="0"/>
              <a:t>pro </a:t>
            </a:r>
            <a:r>
              <a:rPr lang="cs-CZ" sz="2000" dirty="0"/>
              <a:t>potřeby OPZ se v žádosti o podporu nevyplňují</a:t>
            </a:r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89424" y="6027821"/>
            <a:ext cx="364375" cy="14914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1400" dirty="0"/>
          </a:p>
        </p:txBody>
      </p:sp>
      <p:pic>
        <p:nvPicPr>
          <p:cNvPr id="5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080" y="581892"/>
            <a:ext cx="2128058" cy="9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5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1.1.1 Osobní náklady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mzdy </a:t>
            </a:r>
            <a:r>
              <a:rPr lang="cs-CZ" dirty="0"/>
              <a:t>a platy pracovníků zaměstnaných výhradně pro projekt</a:t>
            </a:r>
          </a:p>
          <a:p>
            <a:r>
              <a:rPr lang="cs-CZ" dirty="0" smtClean="0"/>
              <a:t>příslušná </a:t>
            </a:r>
            <a:r>
              <a:rPr lang="cs-CZ" dirty="0"/>
              <a:t>část mezd nebo platů zaměstnanců, kteří se na </a:t>
            </a:r>
            <a:r>
              <a:rPr lang="cs-CZ" dirty="0" smtClean="0"/>
              <a:t>realizaci projektu </a:t>
            </a:r>
            <a:r>
              <a:rPr lang="cs-CZ" dirty="0"/>
              <a:t>podílejí pouze částí svého úvazku (např. sociální pracovník pracuje </a:t>
            </a:r>
            <a:r>
              <a:rPr lang="cs-CZ" dirty="0" smtClean="0"/>
              <a:t>z 50 </a:t>
            </a:r>
            <a:r>
              <a:rPr lang="cs-CZ" dirty="0"/>
              <a:t>% na aktivitách projektu, pak 50 % jeho mzdových nákladů je způsobilých, </a:t>
            </a:r>
            <a:r>
              <a:rPr lang="cs-CZ" dirty="0" smtClean="0"/>
              <a:t>a zbylých </a:t>
            </a:r>
            <a:r>
              <a:rPr lang="cs-CZ" dirty="0"/>
              <a:t>50 % dál hradí příjemce ze svých prostředků)</a:t>
            </a:r>
          </a:p>
          <a:p>
            <a:r>
              <a:rPr lang="cs-CZ" dirty="0" smtClean="0"/>
              <a:t>ostatní </a:t>
            </a:r>
            <a:r>
              <a:rPr lang="cs-CZ" dirty="0"/>
              <a:t>osobní náklady na zaměstnance, kteří jsou zaměstnáni na </a:t>
            </a:r>
            <a:r>
              <a:rPr lang="cs-CZ" dirty="0" smtClean="0"/>
              <a:t>DPČ nebo </a:t>
            </a:r>
            <a:r>
              <a:rPr lang="cs-CZ" dirty="0"/>
              <a:t>DPP</a:t>
            </a:r>
          </a:p>
          <a:p>
            <a:r>
              <a:rPr lang="cs-CZ" dirty="0" smtClean="0"/>
              <a:t>výdaje </a:t>
            </a:r>
            <a:r>
              <a:rPr lang="cs-CZ" dirty="0"/>
              <a:t>na odměny</a:t>
            </a:r>
          </a:p>
          <a:p>
            <a:r>
              <a:rPr lang="cs-CZ" b="1" dirty="0" smtClean="0"/>
              <a:t>nesmí </a:t>
            </a:r>
            <a:r>
              <a:rPr lang="cs-CZ" b="1" dirty="0"/>
              <a:t>přesáhnout obvyklou výši v daném místě, čase a oboru!</a:t>
            </a:r>
          </a:p>
          <a:p>
            <a:r>
              <a:rPr lang="cs-CZ" dirty="0" smtClean="0"/>
              <a:t>pro </a:t>
            </a:r>
            <a:r>
              <a:rPr lang="cs-CZ" dirty="0"/>
              <a:t>porovnání osobních výdajů lze využít Informační </a:t>
            </a:r>
            <a:r>
              <a:rPr lang="cs-CZ" dirty="0" smtClean="0"/>
              <a:t>systém o </a:t>
            </a:r>
            <a:r>
              <a:rPr lang="cs-CZ" dirty="0"/>
              <a:t>průměrném výdělku (ISPV) dostupný na </a:t>
            </a:r>
            <a:r>
              <a:rPr lang="cs-CZ" dirty="0" smtClean="0">
                <a:hlinkClick r:id="rId2"/>
              </a:rPr>
              <a:t>www.mpsv.cz/ISPV.php</a:t>
            </a:r>
            <a:endParaRPr lang="cs-CZ" dirty="0"/>
          </a:p>
          <a:p>
            <a:r>
              <a:rPr lang="cs-CZ" dirty="0" smtClean="0"/>
              <a:t>ŘO </a:t>
            </a:r>
            <a:r>
              <a:rPr lang="cs-CZ" dirty="0"/>
              <a:t>zveřejňuje přehled obvyklých výší mezd a platů pro </a:t>
            </a:r>
            <a:r>
              <a:rPr lang="cs-CZ" dirty="0" smtClean="0"/>
              <a:t>nejčastější pozice </a:t>
            </a:r>
            <a:r>
              <a:rPr lang="cs-CZ" dirty="0"/>
              <a:t>v rámci projektů podpořených z OPZ na portálu </a:t>
            </a:r>
            <a:r>
              <a:rPr lang="cs-CZ" dirty="0" smtClean="0">
                <a:hlinkClick r:id="rId3"/>
              </a:rPr>
              <a:t>www.esfcr.cz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742" y="549924"/>
            <a:ext cx="2128058" cy="955963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58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5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1.1.1 Osobní náklady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b="1" dirty="0"/>
              <a:t>PS, DPČ, DPP </a:t>
            </a:r>
            <a:r>
              <a:rPr lang="cs-CZ" dirty="0"/>
              <a:t>musí být uzavřeny v souladu se zákoníkem práce</a:t>
            </a:r>
          </a:p>
          <a:p>
            <a:pPr lvl="1"/>
            <a:r>
              <a:rPr lang="cs-CZ" dirty="0" smtClean="0"/>
              <a:t>Popis </a:t>
            </a:r>
            <a:r>
              <a:rPr lang="cs-CZ" dirty="0"/>
              <a:t>pracovní činnosti vykonávané pro projekt</a:t>
            </a:r>
          </a:p>
          <a:p>
            <a:pPr lvl="1"/>
            <a:r>
              <a:rPr lang="cs-CZ" dirty="0" smtClean="0"/>
              <a:t>Identifikace </a:t>
            </a:r>
            <a:r>
              <a:rPr lang="cs-CZ" dirty="0"/>
              <a:t>projektu (název projektu + registrační číslo)</a:t>
            </a:r>
          </a:p>
          <a:p>
            <a:pPr lvl="1"/>
            <a:r>
              <a:rPr lang="cs-CZ" dirty="0" smtClean="0"/>
              <a:t>Rozsah </a:t>
            </a:r>
            <a:r>
              <a:rPr lang="cs-CZ" dirty="0"/>
              <a:t>činnosti – úvazek nebo počet hodin za časovou jednotku</a:t>
            </a:r>
          </a:p>
          <a:p>
            <a:pPr lvl="1"/>
            <a:r>
              <a:rPr lang="cs-CZ" dirty="0" smtClean="0"/>
              <a:t>Výši </a:t>
            </a:r>
            <a:r>
              <a:rPr lang="cs-CZ" dirty="0"/>
              <a:t>odměny – POZOR! Pokud osoba vykonává stejnou či obdobnou práci i mimo projekt, musí </a:t>
            </a:r>
            <a:r>
              <a:rPr lang="cs-CZ" dirty="0" smtClean="0"/>
              <a:t>být odměna </a:t>
            </a:r>
            <a:r>
              <a:rPr lang="cs-CZ" dirty="0"/>
              <a:t>stejná</a:t>
            </a:r>
          </a:p>
          <a:p>
            <a:pPr lvl="1"/>
            <a:r>
              <a:rPr lang="cs-CZ" dirty="0" smtClean="0"/>
              <a:t>PS</a:t>
            </a:r>
            <a:r>
              <a:rPr lang="cs-CZ" dirty="0"/>
              <a:t>: místo výkonu práce a den nástupu do práce, </a:t>
            </a:r>
            <a:endParaRPr lang="cs-CZ" dirty="0" smtClean="0"/>
          </a:p>
          <a:p>
            <a:pPr lvl="1"/>
            <a:r>
              <a:rPr lang="cs-CZ" dirty="0" smtClean="0"/>
              <a:t>DPČ</a:t>
            </a:r>
            <a:r>
              <a:rPr lang="cs-CZ" dirty="0"/>
              <a:t>: doba uzavření dohody + rozsah </a:t>
            </a:r>
            <a:r>
              <a:rPr lang="cs-CZ" dirty="0" smtClean="0"/>
              <a:t>pracovní doby</a:t>
            </a:r>
            <a:r>
              <a:rPr lang="cs-CZ" dirty="0"/>
              <a:t>, </a:t>
            </a:r>
            <a:endParaRPr lang="cs-CZ" dirty="0" smtClean="0"/>
          </a:p>
          <a:p>
            <a:pPr lvl="1"/>
            <a:r>
              <a:rPr lang="cs-CZ" dirty="0" smtClean="0"/>
              <a:t>DPP</a:t>
            </a:r>
            <a:r>
              <a:rPr lang="cs-CZ" dirty="0"/>
              <a:t>: doba, na kterou se dohoda uzavírá.</a:t>
            </a:r>
          </a:p>
          <a:p>
            <a:r>
              <a:rPr lang="cs-CZ" b="1" dirty="0" smtClean="0"/>
              <a:t>Mzdové </a:t>
            </a:r>
            <a:r>
              <a:rPr lang="cs-CZ" b="1" dirty="0"/>
              <a:t>náklady </a:t>
            </a:r>
            <a:r>
              <a:rPr lang="cs-CZ" dirty="0"/>
              <a:t>= hrubá mzda / plat nebo odměna (DPČ, DPP, OSVČ) + </a:t>
            </a:r>
            <a:r>
              <a:rPr lang="cs-CZ" dirty="0" smtClean="0"/>
              <a:t>odvody zaměstnavatele </a:t>
            </a:r>
            <a:r>
              <a:rPr lang="cs-CZ" dirty="0"/>
              <a:t>na SP a ZP a další poplatky spojené se zaměstnancem </a:t>
            </a:r>
            <a:r>
              <a:rPr lang="cs-CZ" dirty="0" smtClean="0"/>
              <a:t>hrazené zaměstnavatelem </a:t>
            </a:r>
            <a:r>
              <a:rPr lang="cs-CZ" dirty="0"/>
              <a:t>povinně na základě právních předpisů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Náhrady:</a:t>
            </a:r>
          </a:p>
          <a:p>
            <a:pPr lvl="1"/>
            <a:r>
              <a:rPr lang="cs-CZ" dirty="0" smtClean="0"/>
              <a:t>za </a:t>
            </a:r>
            <a:r>
              <a:rPr lang="cs-CZ" dirty="0"/>
              <a:t>dovolenou (4, 5 nebo 8 týdnů dovolené dle typu zaměstnavatele, viz § 213 zákona č. 262/2006 Sb</a:t>
            </a:r>
            <a:r>
              <a:rPr lang="cs-CZ" dirty="0" smtClean="0"/>
              <a:t>., zákoník </a:t>
            </a:r>
            <a:r>
              <a:rPr lang="cs-CZ" dirty="0"/>
              <a:t>práce)</a:t>
            </a:r>
          </a:p>
          <a:p>
            <a:pPr lvl="1"/>
            <a:r>
              <a:rPr lang="cs-CZ" dirty="0" smtClean="0"/>
              <a:t>způsobilé </a:t>
            </a:r>
            <a:r>
              <a:rPr lang="cs-CZ" dirty="0"/>
              <a:t>pouze v rozsahu, v jakém odpovídají zapojení zaměstnance do realizace projektu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případě překážek v práci (v souladu se zákoníkem práce)</a:t>
            </a:r>
          </a:p>
          <a:p>
            <a:pPr lvl="1"/>
            <a:r>
              <a:rPr lang="cs-CZ" dirty="0" smtClean="0"/>
              <a:t>za </a:t>
            </a:r>
            <a:r>
              <a:rPr lang="cs-CZ" dirty="0"/>
              <a:t>dny dočasné pracovní neschopnosti nebo karantény (jejich poměrná část)</a:t>
            </a:r>
          </a:p>
          <a:p>
            <a:pPr lvl="1"/>
            <a:r>
              <a:rPr lang="cs-CZ" dirty="0" smtClean="0"/>
              <a:t>odstupné </a:t>
            </a:r>
            <a:r>
              <a:rPr lang="cs-CZ" dirty="0"/>
              <a:t>– způsobilé do minimální výše stanovené zákonem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742" y="549924"/>
            <a:ext cx="2128058" cy="955963"/>
          </a:xfrm>
          <a:prstGeom prst="rect">
            <a:avLst/>
          </a:prstGeom>
        </p:spPr>
      </p:pic>
      <p:pic>
        <p:nvPicPr>
          <p:cNvPr id="8" name="Obrázek 2" descr="Publicita IRO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3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674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4612</Words>
  <Application>Microsoft Office PowerPoint</Application>
  <PresentationFormat>Širokoúhlá obrazovka</PresentationFormat>
  <Paragraphs>533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5" baseType="lpstr">
      <vt:lpstr>Arial</vt:lpstr>
      <vt:lpstr>Arial-BoldMT-Identity-H</vt:lpstr>
      <vt:lpstr>ArialMT-Identity-H</vt:lpstr>
      <vt:lpstr>Calibri</vt:lpstr>
      <vt:lpstr>Calibri Light</vt:lpstr>
      <vt:lpstr>Calibri-Identity-H</vt:lpstr>
      <vt:lpstr>CourierNewPSMT-Identity-H</vt:lpstr>
      <vt:lpstr>Times New Roman</vt:lpstr>
      <vt:lpstr>TimesNewRomanPS-BoldMT-Identity-H</vt:lpstr>
      <vt:lpstr>TimesNewRomanPSMT-Identity-H</vt:lpstr>
      <vt:lpstr>Wingdings</vt:lpstr>
      <vt:lpstr>Motiv Office</vt:lpstr>
      <vt:lpstr>SEMINÁŘ PRO ŽADATELE</vt:lpstr>
      <vt:lpstr>Obsah</vt:lpstr>
      <vt:lpstr>Představení výzvy  TERMÍNY A ALOKACE</vt:lpstr>
      <vt:lpstr>Představení výzvy  Oprávnění žadatelé</vt:lpstr>
      <vt:lpstr>Míra podpory</vt:lpstr>
      <vt:lpstr>                       PŘEDSTAVENÍ VÝZVY                KŘÍŽOVÉ FINANCOVÁNÍ, VELIKOST NEPŘÍMÝCH NÁKLADŮ</vt:lpstr>
      <vt:lpstr>Vymezení přímých /nepřímých nákladů </vt:lpstr>
      <vt:lpstr>1.1.1 Osobní náklady </vt:lpstr>
      <vt:lpstr>1.1.1 Osobní náklady </vt:lpstr>
      <vt:lpstr>1.1.1 Osobní náklady </vt:lpstr>
      <vt:lpstr>1.1.2 Cestovní náhrady </vt:lpstr>
      <vt:lpstr>1.1.3. Nákup zařízení a vybavení a spotřebního materiálu</vt:lpstr>
      <vt:lpstr>1.1.4. Nájem či leasing zařízení a vybavení</vt:lpstr>
      <vt:lpstr>1.1.5. Drobné stavební úpravy (do 40 tis. Kč)</vt:lpstr>
      <vt:lpstr>1.1.6. Nákup služeb</vt:lpstr>
      <vt:lpstr>1.1.7. Přímá podpora cílové skupiny</vt:lpstr>
      <vt:lpstr>1.2 Nepřímé náklady</vt:lpstr>
      <vt:lpstr>                             INDIKÁTORY</vt:lpstr>
      <vt:lpstr>                              INDIKÁTORY                                  SE ZÁVAZKEM </vt:lpstr>
      <vt:lpstr>                      INDIKÁTORY                           SE ZÁVAZKEM</vt:lpstr>
      <vt:lpstr>                              INDIKÁTORY </vt:lpstr>
      <vt:lpstr>                             INDIKÁTORY </vt:lpstr>
      <vt:lpstr>Podporované aktivity</vt:lpstr>
      <vt:lpstr>1.1 Sociální služby</vt:lpstr>
      <vt:lpstr>1.1 Sociální služby </vt:lpstr>
      <vt:lpstr> 1.2 Další programy a činnosti v oblasti sociálního začleňování  </vt:lpstr>
      <vt:lpstr> 1.2 Další programy a činnosti v oblasti sociálního začleňování  </vt:lpstr>
      <vt:lpstr>Cílové skupiny</vt:lpstr>
      <vt:lpstr>Povinná příloha žádosti o podporu</vt:lpstr>
      <vt:lpstr> Nepodporované aktivity  </vt:lpstr>
      <vt:lpstr>Podání žádosti o podporu </vt:lpstr>
      <vt:lpstr>PROCES HODNOCENÍ A VÝBĚRU PROJEKTŮ</vt:lpstr>
      <vt:lpstr>HODNOCENÍ PŘIJATELNOSTI A FORMÁLNÍCH                               NÁLEŽITOSTÍ</vt:lpstr>
      <vt:lpstr>PROCES HODNOCENÍ A VÝBĚRU PROJEKTŮ</vt:lpstr>
      <vt:lpstr>PROCES HODNOCENÍ A VÝBĚRU PROJEKTŮ</vt:lpstr>
      <vt:lpstr>PROCES HODNOCENÍ A VÝBĚRU PROJEKTŮ</vt:lpstr>
      <vt:lpstr>PROCES HODNOCENÍ A VÝBĚRU PROJEKTŮ - VĚCNÉ HODNOCENÍ</vt:lpstr>
      <vt:lpstr>                       VĚCNÉ HODNOCENÍ</vt:lpstr>
      <vt:lpstr>                       VĚCNÉ HODNOCENÍ</vt:lpstr>
      <vt:lpstr>                      VĚCNÉ HODNOCENÍ </vt:lpstr>
      <vt:lpstr>PROCES HODNOCENÍ A VÝBĚRU PROJEKTŮ</vt:lpstr>
      <vt:lpstr>          ZÁVĚREČNÉ OVĚŘENÍ ZPŮSOBILOSTI</vt:lpstr>
      <vt:lpstr>PROCES HODNOCENÍ A VÝBĚRU PROJEKTŮ                       SHRNUTÍ A LHŮTY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Chrudimsko: Sociální služby včetně prevence kriminality I.</dc:title>
  <dc:creator>Renata</dc:creator>
  <cp:lastModifiedBy>Pc2</cp:lastModifiedBy>
  <cp:revision>81</cp:revision>
  <dcterms:created xsi:type="dcterms:W3CDTF">2017-10-15T15:08:38Z</dcterms:created>
  <dcterms:modified xsi:type="dcterms:W3CDTF">2019-03-20T06:20:23Z</dcterms:modified>
</cp:coreProperties>
</file>