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98" r:id="rId5"/>
    <p:sldId id="299" r:id="rId6"/>
    <p:sldId id="259" r:id="rId7"/>
    <p:sldId id="305" r:id="rId8"/>
    <p:sldId id="306" r:id="rId9"/>
    <p:sldId id="308" r:id="rId10"/>
    <p:sldId id="309" r:id="rId11"/>
    <p:sldId id="310" r:id="rId12"/>
    <p:sldId id="300" r:id="rId13"/>
    <p:sldId id="301" r:id="rId14"/>
    <p:sldId id="302" r:id="rId15"/>
    <p:sldId id="303" r:id="rId16"/>
    <p:sldId id="304" r:id="rId17"/>
    <p:sldId id="31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7" r:id="rId30"/>
    <p:sldId id="296" r:id="rId31"/>
    <p:sldId id="288" r:id="rId3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5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26.10.2017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809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26.10.2017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5566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26.10.2017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7589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26.10.2017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320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26.10.2017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19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26.10.2017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052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26.10.2017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566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26.10.2017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324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26.10.2017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827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26.10.2017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1339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26.10.2017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541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15182-FA8B-4204-A811-BB0FECAAA5EA}" type="datetimeFigureOut">
              <a:rPr lang="cs-CZ" smtClean="0"/>
              <a:t>26.10.2017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816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taceeu.cz/cs/Jak-na-projekt/Elektronicka-zadost/Edukacni-videa" TargetMode="External"/><Relationship Id="rId2" Type="http://schemas.openxmlformats.org/officeDocument/2006/relationships/hyperlink" Target="https://mseu.mssf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https://www.esfcr.cz/formulare-a-pokyny-potrebne-v-ramci-pripravy-zadosti-o-podporu-opz/-/dokument/797956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mseu.mssf.cz/" TargetMode="External"/><Relationship Id="rId7" Type="http://schemas.openxmlformats.org/officeDocument/2006/relationships/image" Target="../media/image2.jpeg"/><Relationship Id="rId2" Type="http://schemas.openxmlformats.org/officeDocument/2006/relationships/hyperlink" Target="http://www.maschrudimsko.cz/kdy-zadat-vyzvy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hyperlink" Target="http://www.strukturalni-fondy.cz/getmedia/e84ec9cf-8c78-405d-a561-883cf5d225d2/Specificka-pravidla-65-vyzva-socialni-podnikani-CLLD.pdf?ext=.pdf" TargetMode="External"/><Relationship Id="rId4" Type="http://schemas.openxmlformats.org/officeDocument/2006/relationships/hyperlink" Target="http://www.strukturalni-fondy.cz/getmedia/0214a19a-5d4a-4734-b1b2-7facb47b9f4a/Obecna-pravidla-IROP_vydani-1-9_2-6.2017.pdf?ext=.pdf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Iva.rousarova@maschrudimsko.cz" TargetMode="External"/><Relationship Id="rId2" Type="http://schemas.openxmlformats.org/officeDocument/2006/relationships/hyperlink" Target="mailto:renata.havlova@maschrudimsko.cz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strukturalni-fondy.cz/cs/Microsites/IROP/Vyzvy/Vyzva-c-65-Socialni-podnikani-integrovane-projekty-CLLD" TargetMode="External"/><Relationship Id="rId4" Type="http://schemas.openxmlformats.org/officeDocument/2006/relationships/hyperlink" Target="http://www.strukturalni-fondy.cz/cs/Microsites/IROP/Vyzvy/Vyzva-c-53-Udrzitelna-doprava-integrovane-projekty-CLL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Seminář pro potenciální žadatele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MAS Chrudimsko – IROP-Podpora sociálního podnikání a podpora zaměstnanosti znevýhodněných skupin (infrastruktura)</a:t>
            </a:r>
          </a:p>
          <a:p>
            <a:r>
              <a:rPr lang="cs-CZ" dirty="0" smtClean="0"/>
              <a:t>25.10.2017</a:t>
            </a:r>
            <a:endParaRPr lang="cs-CZ" dirty="0"/>
          </a:p>
        </p:txBody>
      </p:sp>
      <p:pic>
        <p:nvPicPr>
          <p:cNvPr id="4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84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sociálního podnikání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 smtClean="0"/>
              <a:t>Principy sociálního podnikání jsou pro příjemce závazné a budou sledovány v průběhu realizace a udržitelnosti projektu. </a:t>
            </a:r>
            <a:r>
              <a:rPr lang="cs-CZ" b="1" dirty="0" smtClean="0"/>
              <a:t>Žadatel popíše naplňování a dodržování principů sociálního podnikání v Podnikatelském plánu.</a:t>
            </a:r>
          </a:p>
          <a:p>
            <a:pPr marL="0" lvl="0" indent="0">
              <a:buNone/>
            </a:pPr>
            <a:endParaRPr lang="cs-CZ" dirty="0"/>
          </a:p>
          <a:p>
            <a:pPr marL="0" lvl="0" indent="0">
              <a:buNone/>
            </a:pPr>
            <a:r>
              <a:rPr lang="cs-CZ" dirty="0" smtClean="0"/>
              <a:t>Naplňování principů prokazuje příjemce ve Zprávách o udržitelnosti.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10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95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Cílové skupiny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cs-CZ" dirty="0"/>
          </a:p>
          <a:p>
            <a:r>
              <a:rPr lang="cs-CZ" sz="2900" dirty="0"/>
              <a:t>Uchazeči o zaměstnání evidovaní na Úřadu práce ČR déle než 1 rok. </a:t>
            </a:r>
          </a:p>
          <a:p>
            <a:r>
              <a:rPr lang="cs-CZ" sz="2900" dirty="0" smtClean="0"/>
              <a:t>Uchazeči </a:t>
            </a:r>
            <a:r>
              <a:rPr lang="cs-CZ" sz="2900" dirty="0"/>
              <a:t>o zaměstnání, kteří mají opakovaně problém s uplatněním na trhu práce, jejichž doba evidence na Úřadu práce ČR dosáhla v posledních dvou letech v součtu délky minimálně 12 měsíců. </a:t>
            </a:r>
          </a:p>
          <a:p>
            <a:r>
              <a:rPr lang="cs-CZ" sz="2900" dirty="0" smtClean="0"/>
              <a:t>Osoby</a:t>
            </a:r>
            <a:r>
              <a:rPr lang="cs-CZ" sz="2900" dirty="0"/>
              <a:t>, které opustily výkon trestu do 12 měsíců od ukončení výkonu trestu, a osoby vykonávající trest odnětí svobody formou domácího vězení. </a:t>
            </a:r>
          </a:p>
          <a:p>
            <a:r>
              <a:rPr lang="cs-CZ" sz="2900" dirty="0" smtClean="0"/>
              <a:t>Osoby</a:t>
            </a:r>
            <a:r>
              <a:rPr lang="cs-CZ" sz="2900" dirty="0"/>
              <a:t>, které opustily zařízení pro výkon ústavní nebo ochranné výchovy do 12 měsíců od opuštění zařízení. </a:t>
            </a:r>
          </a:p>
          <a:p>
            <a:r>
              <a:rPr lang="cs-CZ" sz="2900" dirty="0" smtClean="0"/>
              <a:t>Osoby </a:t>
            </a:r>
            <a:r>
              <a:rPr lang="cs-CZ" sz="2900" dirty="0"/>
              <a:t>se zdravotním postižením podle § 67 zákona č. 435/2004 Sb., o zaměstnanosti, ve znění pozdějších předpisů, jedná se o: </a:t>
            </a:r>
          </a:p>
          <a:p>
            <a:pPr lvl="1">
              <a:buSzPct val="70000"/>
              <a:buFont typeface="Courier New" panose="02070309020205020404" pitchFamily="49" charset="0"/>
              <a:buChar char="o"/>
            </a:pPr>
            <a:r>
              <a:rPr lang="cs-CZ" sz="2900" dirty="0" smtClean="0"/>
              <a:t>osoby </a:t>
            </a:r>
            <a:r>
              <a:rPr lang="cs-CZ" sz="2900" dirty="0"/>
              <a:t>invalidní ve třetím stupni (osoby s těžším zdravotním postižením) – dříve osoby plně invalidní, </a:t>
            </a:r>
            <a:endParaRPr lang="cs-CZ" sz="2900" dirty="0" smtClean="0"/>
          </a:p>
          <a:p>
            <a:pPr lvl="1">
              <a:buSzPct val="70000"/>
              <a:buFont typeface="Courier New" panose="02070309020205020404" pitchFamily="49" charset="0"/>
              <a:buChar char="o"/>
            </a:pPr>
            <a:r>
              <a:rPr lang="cs-CZ" sz="2900" dirty="0" smtClean="0"/>
              <a:t>osoby </a:t>
            </a:r>
            <a:r>
              <a:rPr lang="cs-CZ" sz="2900" dirty="0"/>
              <a:t>invalidní v prvním a druhém stupni – dříve osoby částečně invalidní, </a:t>
            </a:r>
            <a:endParaRPr lang="cs-CZ" sz="2900" dirty="0" smtClean="0"/>
          </a:p>
          <a:p>
            <a:pPr lvl="1">
              <a:buSzPct val="70000"/>
              <a:buFont typeface="Courier New" panose="02070309020205020404" pitchFamily="49" charset="0"/>
              <a:buChar char="o"/>
            </a:pPr>
            <a:r>
              <a:rPr lang="cs-CZ" sz="2900" dirty="0" smtClean="0"/>
              <a:t>osoby </a:t>
            </a:r>
            <a:r>
              <a:rPr lang="cs-CZ" sz="2900" dirty="0"/>
              <a:t>zdravotně znevýhodněné. </a:t>
            </a:r>
          </a:p>
          <a:p>
            <a:r>
              <a:rPr lang="cs-CZ" sz="2900" dirty="0" smtClean="0"/>
              <a:t>Azylanti </a:t>
            </a:r>
            <a:r>
              <a:rPr lang="cs-CZ" sz="2900" dirty="0"/>
              <a:t>do 12 měsíců od získání azylu, kteří jsou současně uchazeči o zaměstnání evidovanými na Úřadu práce ČR. </a:t>
            </a:r>
            <a:endParaRPr lang="cs-CZ" sz="29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11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21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Podporované aktivity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lvl="0" indent="-514350">
              <a:buAutoNum type="arabicPeriod"/>
            </a:pPr>
            <a:r>
              <a:rPr lang="cs-CZ" dirty="0" smtClean="0"/>
              <a:t>Vznik nového sociálního podniku</a:t>
            </a:r>
          </a:p>
          <a:p>
            <a:r>
              <a:rPr lang="cs-CZ" dirty="0" smtClean="0"/>
              <a:t>Založení nového podnikatelského subjektu</a:t>
            </a:r>
          </a:p>
          <a:p>
            <a:r>
              <a:rPr lang="cs-CZ" dirty="0" smtClean="0"/>
              <a:t>Rozšíření stávajícího podniku, který v době podání žádosti o podporu není sociálním podnikem</a:t>
            </a:r>
          </a:p>
          <a:p>
            <a:pPr marL="514350" indent="-514350">
              <a:buAutoNum type="arabicPeriod" startAt="2"/>
            </a:pPr>
            <a:r>
              <a:rPr lang="cs-CZ" dirty="0" smtClean="0"/>
              <a:t>Rozšíření podniku v rámci stávajícího podnikatelského subjektu, který je v době podání žádosti sociálním podnikem a splňuje principy sociálního podnikání a zároveň dochází k jednomu z následujících kroků:</a:t>
            </a:r>
          </a:p>
          <a:p>
            <a:r>
              <a:rPr lang="cs-CZ" dirty="0" smtClean="0"/>
              <a:t>Rozšíření nabízených produktů a služeb</a:t>
            </a:r>
          </a:p>
          <a:p>
            <a:r>
              <a:rPr lang="cs-CZ" dirty="0" smtClean="0"/>
              <a:t>Rozšíření prostorové kapacity podniku</a:t>
            </a:r>
          </a:p>
          <a:p>
            <a:r>
              <a:rPr lang="cs-CZ" dirty="0" smtClean="0"/>
              <a:t>Zavedení nových technologií výroby</a:t>
            </a:r>
          </a:p>
          <a:p>
            <a:r>
              <a:rPr lang="cs-CZ" dirty="0" smtClean="0"/>
              <a:t>Zefektivnění procesů v podniku</a:t>
            </a:r>
          </a:p>
          <a:p>
            <a:pPr marL="0" indent="0">
              <a:buNone/>
            </a:pPr>
            <a:r>
              <a:rPr lang="cs-CZ" dirty="0" smtClean="0"/>
              <a:t>3.    Rozšíření stávajících nebo vznik nových podnikatelských aktivit OSVČ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44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Nelze financovat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Zemědělskou prvovýrobu</a:t>
            </a:r>
          </a:p>
          <a:p>
            <a:r>
              <a:rPr lang="cs-CZ" dirty="0" smtClean="0"/>
              <a:t>Komerční turistická zařízení: hotely, botely, motely, penziony, rekreační ubytování, ubytovny (CZ – NACE </a:t>
            </a:r>
            <a:r>
              <a:rPr lang="cs-CZ" dirty="0" err="1" smtClean="0"/>
              <a:t>kod</a:t>
            </a:r>
            <a:r>
              <a:rPr lang="cs-CZ" dirty="0" smtClean="0"/>
              <a:t> 55 Ubytování)</a:t>
            </a:r>
          </a:p>
          <a:p>
            <a:r>
              <a:rPr lang="cs-CZ" dirty="0" smtClean="0"/>
              <a:t>Restaurace, hospody, pivnice, bary</a:t>
            </a:r>
          </a:p>
          <a:p>
            <a:r>
              <a:rPr lang="cs-CZ" dirty="0" smtClean="0"/>
              <a:t>Komerční volnočasová zařízení – provozovny heren, kasin a sázkových kanceláří, sportovní, zábavní a rekreační činnosti a činnosti fitcenter</a:t>
            </a:r>
          </a:p>
          <a:p>
            <a:r>
              <a:rPr lang="cs-CZ" dirty="0" smtClean="0"/>
              <a:t>Lázeňské provozovny</a:t>
            </a:r>
          </a:p>
          <a:p>
            <a:pPr marL="0" indent="0">
              <a:buNone/>
            </a:pPr>
            <a:r>
              <a:rPr lang="cs-CZ" dirty="0" smtClean="0"/>
              <a:t>V oblasti stravování LZE: drobné provozovny-bistra, kavárny, cukrárny, výrobny svačinek, pražírny kávy s ochutnávkou, výrobny a přípravny občerstvení s prodejem, slouží-li k integraci sociálně vyloučených osob nebo osob ohrožených sociálním vyloučením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26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Povinné přílohy k žádosti: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Plná moc</a:t>
            </a:r>
          </a:p>
          <a:p>
            <a:pPr marL="514350" indent="-514350">
              <a:buAutoNum type="arabicPeriod"/>
            </a:pPr>
            <a:r>
              <a:rPr lang="cs-CZ" dirty="0" smtClean="0"/>
              <a:t>Zadávací a výběrová řízení</a:t>
            </a:r>
          </a:p>
          <a:p>
            <a:pPr marL="514350" indent="-514350">
              <a:buAutoNum type="arabicPeriod"/>
            </a:pPr>
            <a:r>
              <a:rPr lang="cs-CZ" dirty="0" smtClean="0"/>
              <a:t>Doklady o právní subjektivitě žadatele</a:t>
            </a:r>
          </a:p>
          <a:p>
            <a:pPr marL="514350" indent="-514350">
              <a:buAutoNum type="arabicPeriod"/>
            </a:pPr>
            <a:r>
              <a:rPr lang="cs-CZ" dirty="0" smtClean="0"/>
              <a:t>Doklad o prokázání právních vztahů k majetku, který je předmětem projektu</a:t>
            </a:r>
          </a:p>
          <a:p>
            <a:pPr marL="514350" indent="-514350">
              <a:buAutoNum type="arabicPeriod"/>
            </a:pPr>
            <a:r>
              <a:rPr lang="cs-CZ" dirty="0" smtClean="0"/>
              <a:t>Podnikatelský plán- osnova v příloze č. 4 Specifických pravidel</a:t>
            </a:r>
          </a:p>
          <a:p>
            <a:pPr marL="514350" indent="-514350">
              <a:buAutoNum type="arabicPeriod"/>
            </a:pPr>
            <a:r>
              <a:rPr lang="cs-CZ" dirty="0" smtClean="0"/>
              <a:t>Územní rozhodnutí nebo územní souhlas nebo veřejnoprávní smlouva, nahrazující územní řízení</a:t>
            </a:r>
          </a:p>
          <a:p>
            <a:pPr marL="514350" indent="-514350">
              <a:buAutoNum type="arabicPeriod"/>
            </a:pPr>
            <a:r>
              <a:rPr lang="cs-CZ" dirty="0" smtClean="0"/>
              <a:t>Žádost o stavební povolení nebo ohlášení, případně stavební povolení nebo souhlas s provedením ohlášeného stavebního záměru nebo veřejnoprávní smlouva nahrazující stavební povolení</a:t>
            </a:r>
          </a:p>
          <a:p>
            <a:pPr marL="514350" indent="-514350">
              <a:buAutoNum type="arabicPeriod"/>
            </a:pPr>
            <a:r>
              <a:rPr lang="cs-CZ" dirty="0" smtClean="0"/>
              <a:t>Projektová dokumentace pro vydání stavebního povolení nebo pro ohlášení stavby</a:t>
            </a:r>
          </a:p>
          <a:p>
            <a:pPr marL="514350" indent="-514350">
              <a:buAutoNum type="arabicPeriod"/>
            </a:pPr>
            <a:r>
              <a:rPr lang="cs-CZ" dirty="0" smtClean="0"/>
              <a:t>Položkový rozpočet stavby</a:t>
            </a:r>
          </a:p>
          <a:p>
            <a:pPr marL="514350" indent="-514350">
              <a:buAutoNum type="arabicPeriod"/>
            </a:pPr>
            <a:r>
              <a:rPr lang="cs-CZ" dirty="0" smtClean="0"/>
              <a:t>Výpis z rejstříku trestů</a:t>
            </a:r>
          </a:p>
          <a:p>
            <a:pPr marL="514350" indent="-514350">
              <a:buAutoNum type="arabicPeriod"/>
            </a:pPr>
            <a:r>
              <a:rPr lang="cs-CZ" dirty="0" smtClean="0"/>
              <a:t>Doklady potvrzující, že OSVČ spadá do cílové skupiny</a:t>
            </a:r>
          </a:p>
          <a:p>
            <a:pPr marL="514350" indent="-514350">
              <a:buAutoNum type="arabicPeriod"/>
            </a:pPr>
            <a:r>
              <a:rPr lang="cs-CZ" dirty="0" smtClean="0"/>
              <a:t>Čestné prohlášení o skutečném majiteli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14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45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výdaje: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Stavby a stavební práce- výstavba nových objektů. Stavební úpravy a rekonstrukce stávající stavby</a:t>
            </a:r>
          </a:p>
          <a:p>
            <a:r>
              <a:rPr lang="cs-CZ" dirty="0" smtClean="0"/>
              <a:t>Nákup pozemků a staveb- nákup pozemku určeného k výstavbě soc. podniku (cena pozemku nesmí přesáhnout 10 % celkových způsobilých výdajů), nákup stavby</a:t>
            </a:r>
          </a:p>
          <a:p>
            <a:r>
              <a:rPr lang="cs-CZ" dirty="0" smtClean="0"/>
              <a:t>Nákup služeb</a:t>
            </a:r>
          </a:p>
          <a:p>
            <a:pPr>
              <a:buSzPct val="80000"/>
              <a:buFont typeface="Wingdings" panose="05000000000000000000" pitchFamily="2" charset="2"/>
              <a:buChar char="Ø"/>
            </a:pPr>
            <a:r>
              <a:rPr lang="cs-CZ" dirty="0" smtClean="0"/>
              <a:t>Výdaje na vypracování podnikatelského plánu)</a:t>
            </a:r>
          </a:p>
          <a:p>
            <a:pPr>
              <a:buSzPct val="80000"/>
              <a:buFont typeface="Wingdings" panose="05000000000000000000" pitchFamily="2" charset="2"/>
              <a:buChar char="Ø"/>
            </a:pPr>
            <a:r>
              <a:rPr lang="cs-CZ" dirty="0" smtClean="0"/>
              <a:t>Výdaje na projektovou dokumentaci</a:t>
            </a:r>
          </a:p>
          <a:p>
            <a:pPr>
              <a:buSzPct val="80000"/>
              <a:buFont typeface="Wingdings" panose="05000000000000000000" pitchFamily="2" charset="2"/>
              <a:buChar char="Ø"/>
            </a:pPr>
            <a:r>
              <a:rPr lang="cs-CZ" dirty="0" smtClean="0"/>
              <a:t>Povinná publicita</a:t>
            </a:r>
          </a:p>
          <a:p>
            <a:pPr>
              <a:buSzPct val="80000"/>
              <a:buFont typeface="Wingdings" panose="05000000000000000000" pitchFamily="2" charset="2"/>
              <a:buChar char="Ø"/>
            </a:pPr>
            <a:r>
              <a:rPr lang="cs-CZ" dirty="0" smtClean="0"/>
              <a:t>Autorský dozor, technický dozor investora, EIA</a:t>
            </a:r>
          </a:p>
          <a:p>
            <a:pPr>
              <a:buSzPct val="80000"/>
              <a:buFont typeface="Wingdings" panose="05000000000000000000" pitchFamily="2" charset="2"/>
              <a:buChar char="Ø"/>
            </a:pPr>
            <a:r>
              <a:rPr lang="cs-CZ" dirty="0" smtClean="0"/>
              <a:t>Ocenění pozemků a staveb</a:t>
            </a:r>
          </a:p>
          <a:p>
            <a:pPr>
              <a:buSzPct val="80000"/>
              <a:buFont typeface="Wingdings" panose="05000000000000000000" pitchFamily="2" charset="2"/>
              <a:buChar char="Ø"/>
            </a:pPr>
            <a:r>
              <a:rPr lang="cs-CZ" dirty="0" smtClean="0"/>
              <a:t>Majetek a vybavení</a:t>
            </a:r>
          </a:p>
          <a:p>
            <a:r>
              <a:rPr lang="cs-CZ" dirty="0" smtClean="0"/>
              <a:t>DPH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15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05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1 04 00 – Zvýšení zaměstnanosti v podporovaných podnicích</a:t>
            </a:r>
          </a:p>
          <a:p>
            <a:pPr marL="0" indent="0">
              <a:buNone/>
            </a:pPr>
            <a:r>
              <a:rPr lang="cs-CZ" b="1" dirty="0" smtClean="0"/>
              <a:t>1 04 03 – Zvýšení zaměstnanosti v podporovaných podnicích se zaměřením na znevýhodněné skupiny</a:t>
            </a:r>
          </a:p>
          <a:p>
            <a:pPr marL="0" indent="0">
              <a:buNone/>
            </a:pPr>
            <a:r>
              <a:rPr lang="cs-CZ" b="1" dirty="0" smtClean="0"/>
              <a:t>1 01 05 – Počet nových podniků, které dostávají podporu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Podrobné informace k jednotlivým indikátorům a závazná pravidla k jejich vykazování jsou obsažena v příloze č. 3 Specifických pravidel.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80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Udržitelnost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= doba, po kterou příjemce musí zachovat výstupy projektu</a:t>
            </a:r>
          </a:p>
          <a:p>
            <a:r>
              <a:rPr lang="cs-CZ" dirty="0" smtClean="0"/>
              <a:t>5 let od provedení poslední platby příjemci ze strany ŘO IROP</a:t>
            </a:r>
          </a:p>
          <a:p>
            <a:pPr marL="0" indent="0">
              <a:buNone/>
            </a:pPr>
            <a:r>
              <a:rPr lang="cs-CZ" dirty="0" smtClean="0"/>
              <a:t>Příjemce podpory je povinen:</a:t>
            </a:r>
          </a:p>
          <a:p>
            <a:r>
              <a:rPr lang="cs-CZ" dirty="0" smtClean="0"/>
              <a:t>Dodržovat principy sociálního podnikání</a:t>
            </a:r>
          </a:p>
          <a:p>
            <a:r>
              <a:rPr lang="cs-CZ" dirty="0" smtClean="0"/>
              <a:t>Dodržovat indikátory</a:t>
            </a:r>
          </a:p>
          <a:p>
            <a:r>
              <a:rPr lang="cs-CZ" dirty="0" smtClean="0"/>
              <a:t>Předcházet neobsazení pozice započítané do plnění indikátorů</a:t>
            </a:r>
          </a:p>
          <a:p>
            <a:r>
              <a:rPr lang="cs-CZ" dirty="0" smtClean="0"/>
              <a:t>Není možné jednoho pracovníka zaměstnávat na různých pozicích s cílem nepřesáhnout dobu 90 kalendářních dní výpadku na jedné pozici</a:t>
            </a:r>
          </a:p>
          <a:p>
            <a:r>
              <a:rPr lang="cs-CZ" dirty="0" smtClean="0"/>
              <a:t>Oznámit CRR prostřednictvím Žádosti o změnu vznik závazků vůči orgánům veřejné správy ČR a zdravotním pojišťovnám nejpozději do 3 pracovních dní po uplynutí lhůty splatnosti</a:t>
            </a: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59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Žadatel musí mít vlastní elektronický podpis</a:t>
            </a:r>
          </a:p>
          <a:p>
            <a:r>
              <a:rPr lang="cs-CZ" dirty="0" smtClean="0"/>
              <a:t>Žadatel musí mít aktivní datovou schránku</a:t>
            </a:r>
            <a:endParaRPr lang="cs-CZ" dirty="0"/>
          </a:p>
          <a:p>
            <a:pPr marL="0" indent="0">
              <a:buNone/>
            </a:pPr>
            <a:r>
              <a:rPr lang="cs-CZ" u="sng" dirty="0" smtClean="0"/>
              <a:t>Žádost je nutné podat výhradně v ISKP 14+ </a:t>
            </a:r>
          </a:p>
          <a:p>
            <a:r>
              <a:rPr lang="cs-CZ" dirty="0" smtClean="0"/>
              <a:t>Online aplikace vyžadující registraci uživatele</a:t>
            </a:r>
          </a:p>
          <a:p>
            <a:r>
              <a:rPr lang="cs-CZ" dirty="0" smtClean="0">
                <a:hlinkClick r:id="rId2"/>
              </a:rPr>
              <a:t>https://mseu.mssf.cz/</a:t>
            </a:r>
            <a:endParaRPr lang="cs-CZ" dirty="0" smtClean="0"/>
          </a:p>
          <a:p>
            <a:r>
              <a:rPr lang="cs-CZ" dirty="0" smtClean="0"/>
              <a:t>Funguje v Internet Explorer nebo </a:t>
            </a:r>
            <a:r>
              <a:rPr lang="cs-CZ" dirty="0" err="1" smtClean="0"/>
              <a:t>Mozilla</a:t>
            </a:r>
            <a:r>
              <a:rPr lang="cs-CZ" dirty="0" smtClean="0"/>
              <a:t> - nejnovější verze</a:t>
            </a:r>
          </a:p>
          <a:p>
            <a:r>
              <a:rPr lang="cs-CZ" dirty="0" smtClean="0"/>
              <a:t>Edukační videa k vyplnění žádosti: </a:t>
            </a:r>
            <a:r>
              <a:rPr lang="cs-CZ" dirty="0" smtClean="0">
                <a:hlinkClick r:id="rId3"/>
              </a:rPr>
              <a:t>http://www.dotaceeu.cz/cs/Jak-na-projekt/Elektronicka-zadost/Edukacni-videa</a:t>
            </a:r>
            <a:endParaRPr lang="cs-CZ" dirty="0" smtClean="0"/>
          </a:p>
          <a:p>
            <a:r>
              <a:rPr lang="cs-CZ" dirty="0" smtClean="0"/>
              <a:t>Návod k vyplnění žádosti zde: </a:t>
            </a:r>
            <a:r>
              <a:rPr lang="cs-CZ" dirty="0" smtClean="0">
                <a:hlinkClick r:id="rId4"/>
              </a:rPr>
              <a:t>https://www.esfcr.cz/formulare-a-pokyny-potrebne-v-ramci-pripravy-zadosti-o-podporu-opz/-/dokument/797956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18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40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699" y="1825625"/>
            <a:ext cx="9814602" cy="4351338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19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28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Představení výzvy</a:t>
            </a:r>
          </a:p>
          <a:p>
            <a:pPr lvl="0"/>
            <a:r>
              <a:rPr lang="cs-CZ" dirty="0" smtClean="0"/>
              <a:t>Podporované aktivity</a:t>
            </a:r>
          </a:p>
          <a:p>
            <a:pPr lvl="0"/>
            <a:r>
              <a:rPr lang="cs-CZ" dirty="0" smtClean="0"/>
              <a:t>Způsobilé výdaje</a:t>
            </a:r>
          </a:p>
          <a:p>
            <a:pPr lvl="0"/>
            <a:r>
              <a:rPr lang="cs-CZ" dirty="0" smtClean="0"/>
              <a:t>Indikátory</a:t>
            </a:r>
            <a:endParaRPr lang="cs-CZ" dirty="0"/>
          </a:p>
          <a:p>
            <a:pPr lvl="0"/>
            <a:r>
              <a:rPr lang="cs-CZ" dirty="0" smtClean="0"/>
              <a:t>Podání žádostí o podporu v ISKP 14+</a:t>
            </a:r>
          </a:p>
          <a:p>
            <a:pPr lvl="0"/>
            <a:r>
              <a:rPr lang="cs-CZ" dirty="0" smtClean="0"/>
              <a:t>Hodnocení projektů</a:t>
            </a:r>
          </a:p>
          <a:p>
            <a:pPr lv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4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31576"/>
            <a:ext cx="10515600" cy="3539436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20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00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03722"/>
            <a:ext cx="10515600" cy="3595144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21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3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206" y="1825625"/>
            <a:ext cx="6619588" cy="4351338"/>
          </a:xfrm>
        </p:spPr>
      </p:pic>
    </p:spTree>
    <p:extLst>
      <p:ext uri="{BB962C8B-B14F-4D97-AF65-F5344CB8AC3E}">
        <p14:creationId xmlns:p14="http://schemas.microsoft.com/office/powerpoint/2010/main" val="52168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4255" y="1825625"/>
            <a:ext cx="7463489" cy="4351338"/>
          </a:xfrm>
        </p:spPr>
      </p:pic>
    </p:spTree>
    <p:extLst>
      <p:ext uri="{BB962C8B-B14F-4D97-AF65-F5344CB8AC3E}">
        <p14:creationId xmlns:p14="http://schemas.microsoft.com/office/powerpoint/2010/main" val="72694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71802"/>
            <a:ext cx="10515600" cy="3658983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24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39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089" y="1825625"/>
            <a:ext cx="9727822" cy="4351338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25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8151223" y="5016137"/>
            <a:ext cx="3095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Vybrat výzvu MAS Chrudimsko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56811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786" y="1825625"/>
            <a:ext cx="10334428" cy="4351338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69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u="sng" dirty="0" smtClean="0"/>
              <a:t>Vyplnění záložek v ISKP 14+: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Identifikace projektu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Umístění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Cílová skupina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Subjekty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Financování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Čestná prohlášení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Klíčové aktivity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Dokumenty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Podpis žádosti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55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hodnocení žádostí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28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382590"/>
              </p:ext>
            </p:extLst>
          </p:nvPr>
        </p:nvGraphicFramePr>
        <p:xfrm>
          <a:off x="1549862" y="1426248"/>
          <a:ext cx="8127999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58633467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8326325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958385284"/>
                    </a:ext>
                  </a:extLst>
                </a:gridCol>
              </a:tblGrid>
              <a:tr h="302576">
                <a:tc>
                  <a:txBody>
                    <a:bodyPr/>
                    <a:lstStyle/>
                    <a:p>
                      <a:r>
                        <a:rPr lang="cs-CZ" dirty="0" smtClean="0"/>
                        <a:t>Fáze hodnocení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Orgán MAS/Žadatel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Lhůta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079458"/>
                  </a:ext>
                </a:extLst>
              </a:tr>
              <a:tr h="522254">
                <a:tc>
                  <a:txBody>
                    <a:bodyPr/>
                    <a:lstStyle/>
                    <a:p>
                      <a:r>
                        <a:rPr lang="cs-CZ" dirty="0" smtClean="0"/>
                        <a:t>Kontrola přijatelnosti a formálních</a:t>
                      </a:r>
                      <a:r>
                        <a:rPr lang="cs-CZ" baseline="0" dirty="0" smtClean="0"/>
                        <a:t> náležitostí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Kancelář MAS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</a:t>
                      </a:r>
                      <a:r>
                        <a:rPr lang="cs-CZ" b="1" dirty="0" smtClean="0"/>
                        <a:t>25 pracovních </a:t>
                      </a:r>
                      <a:r>
                        <a:rPr lang="cs-CZ" dirty="0" smtClean="0"/>
                        <a:t>dnů od ukončení příjmu žádostí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3089087"/>
                  </a:ext>
                </a:extLst>
              </a:tr>
              <a:tr h="522254">
                <a:tc>
                  <a:txBody>
                    <a:bodyPr/>
                    <a:lstStyle/>
                    <a:p>
                      <a:r>
                        <a:rPr lang="cs-CZ" dirty="0" smtClean="0"/>
                        <a:t>Věcné hodnocení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Výběrová komise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</a:t>
                      </a:r>
                      <a:r>
                        <a:rPr lang="cs-CZ" b="1" dirty="0" smtClean="0"/>
                        <a:t>30 pracovních </a:t>
                      </a:r>
                      <a:r>
                        <a:rPr lang="cs-CZ" dirty="0" smtClean="0"/>
                        <a:t>dnů od ukončení KPFN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135392"/>
                  </a:ext>
                </a:extLst>
              </a:tr>
              <a:tr h="746077">
                <a:tc>
                  <a:txBody>
                    <a:bodyPr/>
                    <a:lstStyle/>
                    <a:p>
                      <a:r>
                        <a:rPr lang="cs-CZ" dirty="0" smtClean="0"/>
                        <a:t>Výběr projektů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Představenstvo MAS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</a:t>
                      </a:r>
                      <a:r>
                        <a:rPr lang="cs-CZ" b="1" dirty="0" smtClean="0"/>
                        <a:t>20 pracovních </a:t>
                      </a:r>
                      <a:r>
                        <a:rPr lang="cs-CZ" dirty="0" smtClean="0"/>
                        <a:t>dnů od ukončení věcného hodnocení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9403487"/>
                  </a:ext>
                </a:extLst>
              </a:tr>
              <a:tr h="522254">
                <a:tc>
                  <a:txBody>
                    <a:bodyPr/>
                    <a:lstStyle/>
                    <a:p>
                      <a:r>
                        <a:rPr lang="cs-CZ" dirty="0" smtClean="0"/>
                        <a:t>Žádost o přezkum negativního výsledku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Žadatel prostřednictvím ISKP 14+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</a:t>
                      </a:r>
                      <a:r>
                        <a:rPr lang="cs-CZ" baseline="0" dirty="0" smtClean="0"/>
                        <a:t> 15 kalendářních dnů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659105"/>
                  </a:ext>
                </a:extLst>
              </a:tr>
              <a:tr h="522254">
                <a:tc>
                  <a:txBody>
                    <a:bodyPr/>
                    <a:lstStyle/>
                    <a:p>
                      <a:r>
                        <a:rPr lang="cs-CZ" dirty="0" smtClean="0"/>
                        <a:t>Závěrečné ověření způsobilosti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Centrum pro regionální rozvoj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Dle administrativních kapacit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949958"/>
                  </a:ext>
                </a:extLst>
              </a:tr>
              <a:tr h="522254">
                <a:tc>
                  <a:txBody>
                    <a:bodyPr/>
                    <a:lstStyle/>
                    <a:p>
                      <a:r>
                        <a:rPr lang="cs-CZ" dirty="0" smtClean="0"/>
                        <a:t>Vydání právního aktu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Řídící orgán IROP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Dle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administrativních kapacit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460519"/>
                  </a:ext>
                </a:extLst>
              </a:tr>
            </a:tbl>
          </a:graphicData>
        </a:graphic>
      </p:graphicFrame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59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kroky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Závěrečné ověření způsobilosti Centrem pro regionální rozvoj</a:t>
            </a:r>
          </a:p>
          <a:p>
            <a:r>
              <a:rPr lang="cs-CZ" dirty="0" smtClean="0"/>
              <a:t>Vydání právního aktu</a:t>
            </a:r>
          </a:p>
          <a:p>
            <a:r>
              <a:rPr lang="cs-CZ" dirty="0" smtClean="0"/>
              <a:t>Realizace projektu</a:t>
            </a:r>
          </a:p>
          <a:p>
            <a:r>
              <a:rPr lang="cs-CZ" dirty="0" smtClean="0"/>
              <a:t>Monitoring projektu – Zprávy o realizaci projektu, Zprávy o udržitelnosti projektu dle obecných pravidel IROP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29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52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Představení výzvy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b="1" dirty="0" smtClean="0"/>
              <a:t>MAS Chrudimsko – IROP – Podpora sociálního podnikání a podpora zaměstnanosti znevýhodněných skupin (infrastruktura) I.</a:t>
            </a:r>
          </a:p>
          <a:p>
            <a:pPr lvl="0"/>
            <a:r>
              <a:rPr lang="cs-CZ" dirty="0" smtClean="0"/>
              <a:t>Číslo výzvy bude uvedeno v textu výzvy</a:t>
            </a:r>
          </a:p>
          <a:p>
            <a:pPr lvl="0"/>
            <a:r>
              <a:rPr lang="cs-CZ" dirty="0" smtClean="0"/>
              <a:t>Celková částka dotace z Evropského fondu pro regionální rozvoj pro výzvu: </a:t>
            </a:r>
          </a:p>
          <a:p>
            <a:pPr marL="0" lv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6 000 000 Kč</a:t>
            </a:r>
            <a:endParaRPr lang="cs-CZ" b="1" dirty="0"/>
          </a:p>
          <a:p>
            <a:pPr lvl="0"/>
            <a:r>
              <a:rPr lang="cs-CZ" dirty="0" smtClean="0"/>
              <a:t>Dotace z EFRR: 95 % způsobilých výdajů, příjemce 5 %</a:t>
            </a:r>
          </a:p>
          <a:p>
            <a:pPr lvl="0"/>
            <a:r>
              <a:rPr lang="cs-CZ" dirty="0" smtClean="0"/>
              <a:t>Forma financování: ex-post (blíže v Obecných pravidlech)</a:t>
            </a:r>
          </a:p>
          <a:p>
            <a:pPr lvl="0"/>
            <a:r>
              <a:rPr lang="cs-CZ" dirty="0" smtClean="0"/>
              <a:t>Minimální výše způsobilých výdajů není omezena</a:t>
            </a:r>
          </a:p>
          <a:p>
            <a:pPr lvl="0"/>
            <a:r>
              <a:rPr lang="cs-CZ" dirty="0" smtClean="0"/>
              <a:t>Maximální výše způsobilých výdajů bude stanovena ve výzvě dle rozhodnutí Představenstva</a:t>
            </a:r>
          </a:p>
          <a:p>
            <a:pPr lvl="0"/>
            <a:r>
              <a:rPr lang="cs-CZ" dirty="0" smtClean="0"/>
              <a:t>Předpokládané vyhlášení výzvy MAS: konec listopadu 2017</a:t>
            </a:r>
          </a:p>
          <a:p>
            <a:pPr lvl="0"/>
            <a:r>
              <a:rPr lang="cs-CZ" dirty="0" smtClean="0"/>
              <a:t>Předpokládané uzavření výzvy MAS: leden 2018 </a:t>
            </a:r>
          </a:p>
          <a:p>
            <a:pPr lvl="0"/>
            <a:endParaRPr lang="cs-CZ" dirty="0" smtClean="0"/>
          </a:p>
          <a:p>
            <a:pPr lv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48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Důležité odkazy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Text výzvy bude po vyhlášení dostupný zde</a:t>
            </a:r>
            <a:r>
              <a:rPr lang="cs-CZ" dirty="0"/>
              <a:t>: </a:t>
            </a:r>
            <a:r>
              <a:rPr lang="cs-CZ" dirty="0">
                <a:hlinkClick r:id="rId2"/>
              </a:rPr>
              <a:t>http://www.maschrudimsko.cz/kdy-zadat-vyzvy</a:t>
            </a:r>
            <a:r>
              <a:rPr lang="cs-CZ" dirty="0" smtClean="0">
                <a:hlinkClick r:id="rId2"/>
              </a:rPr>
              <a:t>#</a:t>
            </a:r>
            <a:endParaRPr lang="cs-CZ" dirty="0" smtClean="0"/>
          </a:p>
          <a:p>
            <a:r>
              <a:rPr lang="cs-CZ" dirty="0"/>
              <a:t>ISKP 14+: </a:t>
            </a:r>
            <a:r>
              <a:rPr lang="cs-CZ" u="sng" dirty="0">
                <a:hlinkClick r:id="rId3"/>
              </a:rPr>
              <a:t>https://mseu.mssf.cz/</a:t>
            </a:r>
            <a:endParaRPr lang="cs-CZ" u="sng" dirty="0"/>
          </a:p>
          <a:p>
            <a:r>
              <a:rPr lang="cs-CZ" dirty="0" smtClean="0"/>
              <a:t>Obecná pravidla pro žadatele a příjemce IROP</a:t>
            </a:r>
            <a:r>
              <a:rPr lang="cs-CZ" dirty="0"/>
              <a:t>: </a:t>
            </a:r>
            <a:r>
              <a:rPr lang="cs-CZ" dirty="0">
                <a:hlinkClick r:id="rId4"/>
              </a:rPr>
              <a:t>http://www.strukturalni-fondy.cz/getmedia/0214a19a-5d4a-4734-b1b2-7facb47b9f4a/Obecna-pravidla-IROP_vydani-1-9_2-6.2017.pdf?ext=.</a:t>
            </a:r>
            <a:r>
              <a:rPr lang="cs-CZ" dirty="0" smtClean="0">
                <a:hlinkClick r:id="rId4"/>
              </a:rPr>
              <a:t>pdf</a:t>
            </a:r>
            <a:endParaRPr lang="cs-CZ" dirty="0" smtClean="0"/>
          </a:p>
          <a:p>
            <a:r>
              <a:rPr lang="cs-CZ" dirty="0" smtClean="0"/>
              <a:t>Specifická pravidla pro žadatele </a:t>
            </a:r>
            <a:r>
              <a:rPr lang="cs-CZ" dirty="0"/>
              <a:t>a </a:t>
            </a:r>
            <a:r>
              <a:rPr lang="cs-CZ" dirty="0" smtClean="0"/>
              <a:t>příjemce v rámci výzvy č. 65</a:t>
            </a:r>
            <a:r>
              <a:rPr lang="cs-CZ" dirty="0"/>
              <a:t>: </a:t>
            </a:r>
            <a:r>
              <a:rPr lang="cs-CZ" dirty="0">
                <a:hlinkClick r:id="rId5"/>
              </a:rPr>
              <a:t>http://www.strukturalni-fondy.cz/getmedia/e84ec9cf-8c78-405d-a561-883cf5d225d2/Specificka-pravidla-65-vyzva-socialni-podnikani-CLLD.pdf?ext=.</a:t>
            </a:r>
            <a:r>
              <a:rPr lang="cs-CZ" dirty="0" smtClean="0">
                <a:hlinkClick r:id="rId5"/>
              </a:rPr>
              <a:t>pdf</a:t>
            </a:r>
            <a:endParaRPr lang="cs-CZ" dirty="0" smtClean="0"/>
          </a:p>
          <a:p>
            <a:r>
              <a:rPr lang="cs-CZ" dirty="0" smtClean="0"/>
              <a:t>Podrobné informace k indikátorům: Příloha č. 3 Specifických pravidel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30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90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6237" y="4205606"/>
            <a:ext cx="5588726" cy="941161"/>
          </a:xfrm>
        </p:spPr>
        <p:txBody>
          <a:bodyPr>
            <a:normAutofit/>
          </a:bodyPr>
          <a:lstStyle/>
          <a:p>
            <a:r>
              <a:rPr lang="cs-CZ" dirty="0" smtClean="0"/>
              <a:t>Děkujeme za pozornost.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593669"/>
            <a:ext cx="10515600" cy="4583294"/>
          </a:xfrm>
        </p:spPr>
        <p:txBody>
          <a:bodyPr numCol="1">
            <a:normAutofit fontScale="92500" lnSpcReduction="10000"/>
          </a:bodyPr>
          <a:lstStyle/>
          <a:p>
            <a:pPr marL="0" indent="0">
              <a:buNone/>
            </a:pPr>
            <a:r>
              <a:rPr lang="cs-CZ" u="sng" dirty="0" smtClean="0"/>
              <a:t>Kontakty</a:t>
            </a:r>
          </a:p>
          <a:p>
            <a:pPr marL="0" indent="0">
              <a:buNone/>
            </a:pPr>
            <a:r>
              <a:rPr lang="cs-CZ" dirty="0" smtClean="0"/>
              <a:t>MAS Chrudimsko</a:t>
            </a:r>
          </a:p>
          <a:p>
            <a:pPr marL="0" indent="0">
              <a:buNone/>
            </a:pPr>
            <a:r>
              <a:rPr lang="cs-CZ" dirty="0" smtClean="0"/>
              <a:t>Široká 29, Chrudim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000" dirty="0" smtClean="0"/>
              <a:t>Ing. Renáta Havlová  </a:t>
            </a:r>
          </a:p>
          <a:p>
            <a:pPr marL="0" indent="0">
              <a:buNone/>
            </a:pPr>
            <a:r>
              <a:rPr lang="cs-CZ" sz="2000" dirty="0" smtClean="0">
                <a:hlinkClick r:id="rId2"/>
              </a:rPr>
              <a:t>renata.havlova@maschrudimsko.cz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774 800 906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Iva Roušarová</a:t>
            </a:r>
          </a:p>
          <a:p>
            <a:pPr marL="0" indent="0">
              <a:buNone/>
            </a:pPr>
            <a:r>
              <a:rPr lang="cs-CZ" sz="2000" dirty="0" smtClean="0">
                <a:hlinkClick r:id="rId3"/>
              </a:rPr>
              <a:t>Iva.rousarova@maschrudimsko.cz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606 143 255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31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4795" y="814027"/>
            <a:ext cx="7199376" cy="1438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60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Výzva č. 65 IROP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cs-CZ" dirty="0" smtClean="0"/>
          </a:p>
          <a:p>
            <a:pPr lv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4</a:t>
            </a:fld>
            <a:endParaRPr lang="cs-CZ" dirty="0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39000"/>
            <a:ext cx="1708732" cy="341457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8817429" y="2044931"/>
            <a:ext cx="26375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cs-CZ" dirty="0" smtClean="0">
              <a:hlinkClick r:id="rId4"/>
            </a:endParaRPr>
          </a:p>
          <a:p>
            <a:pPr lvl="0"/>
            <a:r>
              <a:rPr lang="cs-CZ" dirty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www.strukturalni-fondy.cz/cs/Microsites/IROP/Vyzvy/Vyzva-c-65-Socialni-podnikani-integrovane-projekty-CLLD</a:t>
            </a:r>
            <a:endParaRPr lang="cs-CZ" dirty="0"/>
          </a:p>
          <a:p>
            <a:pPr lvl="0"/>
            <a:endParaRPr lang="cs-CZ" dirty="0" smtClean="0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406" y="1716814"/>
            <a:ext cx="8289451" cy="4361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53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Oprávnění žadatelé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Osoby samostatně výdělečně činné</a:t>
            </a:r>
          </a:p>
          <a:p>
            <a:r>
              <a:rPr lang="cs-CZ" dirty="0" smtClean="0"/>
              <a:t>Nestátní neziskové organizace</a:t>
            </a:r>
          </a:p>
          <a:p>
            <a:r>
              <a:rPr lang="cs-CZ" dirty="0" smtClean="0"/>
              <a:t>Církve</a:t>
            </a:r>
          </a:p>
          <a:p>
            <a:r>
              <a:rPr lang="cs-CZ" dirty="0" smtClean="0"/>
              <a:t>Církevní organizace</a:t>
            </a:r>
          </a:p>
          <a:p>
            <a:pPr marL="0" lvl="0" indent="0"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5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32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Podporované aktivity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 smtClean="0"/>
              <a:t>Cílem je vznik a rozvoj sociálních podniků, které umožní sociálně vyloučeným osobám a osobám, ohroženým sociálním vyloučením, vstup na trh práce a do podnikatelského prostředí.</a:t>
            </a:r>
          </a:p>
          <a:p>
            <a:pPr marL="0" lvl="0" indent="0">
              <a:buNone/>
            </a:pPr>
            <a:endParaRPr lang="cs-CZ" dirty="0"/>
          </a:p>
          <a:p>
            <a:pPr marL="0" lvl="0" indent="0">
              <a:buNone/>
            </a:pPr>
            <a:r>
              <a:rPr lang="cs-CZ" dirty="0" smtClean="0"/>
              <a:t>Ve výzvě je podporována nová výstavba, nákup objektů, stavební úpravy, nákup zařízení a vybavení, které vytvoří podmínky pro sociální podnik.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87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sociálního podnikání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cs-CZ" u="sng" dirty="0" smtClean="0"/>
              <a:t>Sociální prospěch</a:t>
            </a:r>
          </a:p>
          <a:p>
            <a:r>
              <a:rPr lang="cs-CZ" dirty="0" smtClean="0"/>
              <a:t>Podmínky zaměstnávání a sociální začleňování osob z cílových skupin</a:t>
            </a:r>
          </a:p>
          <a:p>
            <a:pPr lvl="1">
              <a:buSzPct val="70000"/>
              <a:buFont typeface="Courier New" panose="02070309020205020404" pitchFamily="49" charset="0"/>
              <a:buChar char="o"/>
            </a:pPr>
            <a:r>
              <a:rPr lang="cs-CZ" dirty="0" smtClean="0"/>
              <a:t>Minimální podíl zaměstnanců z cílových skupin činí 30 % z celkového počtu zaměstnanců</a:t>
            </a:r>
          </a:p>
          <a:p>
            <a:pPr lvl="1">
              <a:buSzPct val="70000"/>
              <a:buFont typeface="Courier New" panose="02070309020205020404" pitchFamily="49" charset="0"/>
              <a:buChar char="o"/>
            </a:pPr>
            <a:r>
              <a:rPr lang="cs-CZ" dirty="0" smtClean="0"/>
              <a:t>Se zaměstnancem musí být uzavřena pracovní smlouva nebo DPČ</a:t>
            </a:r>
          </a:p>
          <a:p>
            <a:pPr lvl="1">
              <a:buSzPct val="70000"/>
              <a:buFont typeface="Courier New" panose="02070309020205020404" pitchFamily="49" charset="0"/>
              <a:buChar char="o"/>
            </a:pPr>
            <a:r>
              <a:rPr lang="cs-CZ" dirty="0" smtClean="0"/>
              <a:t>Minimální úvazek pro zaměstnance je 0,4 vůči celému úvazku</a:t>
            </a:r>
            <a:endParaRPr lang="cs-CZ" dirty="0"/>
          </a:p>
          <a:p>
            <a:r>
              <a:rPr lang="cs-CZ" dirty="0" smtClean="0"/>
              <a:t>Účast zaměstnanců na směřování podniku</a:t>
            </a:r>
          </a:p>
          <a:p>
            <a:pPr lvl="1">
              <a:buSzPct val="70000"/>
              <a:buFont typeface="Courier New" panose="02070309020205020404" pitchFamily="49" charset="0"/>
              <a:buChar char="o"/>
            </a:pPr>
            <a:r>
              <a:rPr lang="cs-CZ" dirty="0" smtClean="0"/>
              <a:t>Zaměstnavatel informuje zaměstnance o chodu podniku, naplňování cílů</a:t>
            </a:r>
          </a:p>
          <a:p>
            <a:pPr lvl="1">
              <a:buSzPct val="70000"/>
              <a:buFont typeface="Courier New" panose="02070309020205020404" pitchFamily="49" charset="0"/>
              <a:buChar char="o"/>
            </a:pPr>
            <a:r>
              <a:rPr lang="cs-CZ" dirty="0" smtClean="0"/>
              <a:t>Žadatel popíše v Podnikatelském plánu jakým způsobem budou zaměstnanci zapojeni do rozhodování </a:t>
            </a:r>
          </a:p>
          <a:p>
            <a:r>
              <a:rPr lang="cs-CZ" dirty="0" smtClean="0"/>
              <a:t>Důraz na rozvoj pracovních kompetencí znevýhodněných zaměstnanců</a:t>
            </a:r>
          </a:p>
          <a:p>
            <a:pPr lvl="1">
              <a:buSzPct val="70000"/>
              <a:buFont typeface="Courier New" panose="02070309020205020404" pitchFamily="49" charset="0"/>
              <a:buChar char="o"/>
            </a:pPr>
            <a:r>
              <a:rPr lang="cs-CZ" dirty="0" smtClean="0"/>
              <a:t>Doporučený princip- poskytování vzdělávání zaměstnancům dle jejich možností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42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sociálního podnikání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u="sng" dirty="0" smtClean="0"/>
              <a:t>Ekonomický prospěch</a:t>
            </a:r>
          </a:p>
          <a:p>
            <a:pPr marL="0" lvl="0" indent="0">
              <a:buNone/>
            </a:pPr>
            <a:endParaRPr lang="cs-CZ" u="sng" dirty="0"/>
          </a:p>
          <a:p>
            <a:r>
              <a:rPr lang="cs-CZ" dirty="0" smtClean="0"/>
              <a:t>Zisk je využíván přednostně pro rozvoj sociálního podniku</a:t>
            </a:r>
          </a:p>
          <a:p>
            <a:r>
              <a:rPr lang="cs-CZ" dirty="0" smtClean="0"/>
              <a:t>Nezávislost v manažerském rozhodování a řízení na externích zakladatelích nebo zřizovatelích</a:t>
            </a:r>
          </a:p>
          <a:p>
            <a:r>
              <a:rPr lang="cs-CZ" dirty="0" smtClean="0"/>
              <a:t>Výnosy sociálního podniku tvoří minimálně z 30 % tržby z prodeje vlastních výrobků nebo z poskytování vlastních služeb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8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41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sociálního podnikání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u="sng" dirty="0" smtClean="0"/>
              <a:t>Environmentální prospěch</a:t>
            </a:r>
          </a:p>
          <a:p>
            <a:r>
              <a:rPr lang="cs-CZ" dirty="0" smtClean="0"/>
              <a:t>Podnik má formulované zásady podnikání šetrného k životnímu prostředí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u="sng" dirty="0" smtClean="0"/>
              <a:t>Místní prospěch</a:t>
            </a:r>
          </a:p>
          <a:p>
            <a:r>
              <a:rPr lang="cs-CZ" dirty="0" smtClean="0"/>
              <a:t>Přednostní uspokojování potřeb místní komunity a místní poptávky</a:t>
            </a:r>
          </a:p>
          <a:p>
            <a:r>
              <a:rPr lang="cs-CZ" dirty="0" smtClean="0"/>
              <a:t>Využívání přednostně místních zdrojů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9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50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1242</TotalTime>
  <Words>1457</Words>
  <Application>Microsoft Office PowerPoint</Application>
  <PresentationFormat>Širokoúhlá obrazovka</PresentationFormat>
  <Paragraphs>240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Courier New</vt:lpstr>
      <vt:lpstr>Wingdings</vt:lpstr>
      <vt:lpstr>Motiv Office</vt:lpstr>
      <vt:lpstr>Seminář pro potenciální žadatele </vt:lpstr>
      <vt:lpstr>Obsah</vt:lpstr>
      <vt:lpstr>Představení výzvy</vt:lpstr>
      <vt:lpstr>Výzva č. 65 IROP</vt:lpstr>
      <vt:lpstr>Oprávnění žadatelé</vt:lpstr>
      <vt:lpstr>Podporované aktivity</vt:lpstr>
      <vt:lpstr>Principy sociálního podnikání</vt:lpstr>
      <vt:lpstr>Principy sociálního podnikání</vt:lpstr>
      <vt:lpstr>Principy sociálního podnikání</vt:lpstr>
      <vt:lpstr>Principy sociálního podnikání</vt:lpstr>
      <vt:lpstr>Cílové skupiny</vt:lpstr>
      <vt:lpstr>Podporované aktivity</vt:lpstr>
      <vt:lpstr>Nelze financovat</vt:lpstr>
      <vt:lpstr>Povinné přílohy k žádosti:</vt:lpstr>
      <vt:lpstr>Způsobilé výdaje:</vt:lpstr>
      <vt:lpstr>Indikátory</vt:lpstr>
      <vt:lpstr>Udržitelnost</vt:lpstr>
      <vt:lpstr>Podání žádosti o podporu </vt:lpstr>
      <vt:lpstr>Podání žádosti o podporu v ISKP 14+</vt:lpstr>
      <vt:lpstr>Podání žádosti o podporu v ISKP 14+</vt:lpstr>
      <vt:lpstr>Podání žádosti o podporu v ISKP 14+</vt:lpstr>
      <vt:lpstr>Podání žádosti o podporu v ISKP 14+</vt:lpstr>
      <vt:lpstr>Podání žádosti o podporu v ISKP 14+</vt:lpstr>
      <vt:lpstr>Podání žádosti o podporu v ISKP 14+</vt:lpstr>
      <vt:lpstr>Podání žádosti o podporu v ISKP 14+</vt:lpstr>
      <vt:lpstr>Podání žádosti o podporu v ISKP 14+</vt:lpstr>
      <vt:lpstr>Podání žádosti o podporu v ISKP 14+</vt:lpstr>
      <vt:lpstr>Postup hodnocení žádostí</vt:lpstr>
      <vt:lpstr>Další kroky</vt:lpstr>
      <vt:lpstr>Důležité odkazy</vt:lpstr>
      <vt:lpstr>Děkujeme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pro potenciální žadatele</dc:title>
  <dc:creator>Pc1</dc:creator>
  <cp:lastModifiedBy>Renata</cp:lastModifiedBy>
  <cp:revision>65</cp:revision>
  <dcterms:created xsi:type="dcterms:W3CDTF">2017-10-23T09:57:02Z</dcterms:created>
  <dcterms:modified xsi:type="dcterms:W3CDTF">2017-10-26T14:03:01Z</dcterms:modified>
</cp:coreProperties>
</file>