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304" r:id="rId9"/>
    <p:sldId id="302" r:id="rId10"/>
    <p:sldId id="305" r:id="rId11"/>
    <p:sldId id="313" r:id="rId12"/>
    <p:sldId id="303" r:id="rId13"/>
    <p:sldId id="307" r:id="rId14"/>
    <p:sldId id="309" r:id="rId15"/>
    <p:sldId id="308" r:id="rId16"/>
    <p:sldId id="311" r:id="rId17"/>
    <p:sldId id="31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96" r:id="rId31"/>
    <p:sldId id="28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aceeu.cz/cs/Jak-ziskat-dotaci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mailto:renata.havl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irop.mmr.cz/cs/Vyzvy/Seznam/Vyzva-c-69-Integrovany-zachranny-system-integrov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rop.mmr.cz/getmedia/a6cbafa2-1127-4787-ba24-8ba5a9edd9af/Specificka-pravidla_SC-1-3_69_CLLD_1-2_2-11-2018.pdf.aspx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MAS Chrudimsko – IROP – Zmírnění dopadů živelných pohrom</a:t>
            </a:r>
          </a:p>
          <a:p>
            <a:r>
              <a:rPr lang="cs-CZ" dirty="0" smtClean="0"/>
              <a:t>16. 11. 2018 od 9 hod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4000" b="1" dirty="0" smtClean="0"/>
              <a:t>Technika pro integrovaný záchranný systém 4/5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 smtClean="0"/>
              <a:t>Plná moc – </a:t>
            </a:r>
            <a:r>
              <a:rPr lang="cs-CZ" sz="1800" dirty="0" smtClean="0"/>
              <a:t>při přenesení pravomocí na jinou osobu</a:t>
            </a:r>
          </a:p>
          <a:p>
            <a:pPr marL="514350" indent="-514350">
              <a:buAutoNum type="arabicPeriod"/>
            </a:pPr>
            <a:r>
              <a:rPr lang="cs-CZ" dirty="0" smtClean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Stanovisko HZS kraje – </a:t>
            </a:r>
            <a:r>
              <a:rPr lang="cs-CZ" sz="1800" dirty="0" smtClean="0"/>
              <a:t>příloha č. 7A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Studie proveditelnosti – </a:t>
            </a:r>
            <a:r>
              <a:rPr lang="cs-CZ" sz="1800" dirty="0" smtClean="0"/>
              <a:t>příloha č. 4A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Výpočet čistých jiných peněžních příjmů – </a:t>
            </a:r>
            <a:r>
              <a:rPr lang="cs-CZ" sz="1800" dirty="0" smtClean="0"/>
              <a:t>např. v případě prodeje původního vybavení, vzor výpočtu přílohou č. 29 Obecných pravidel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br>
              <a:rPr lang="cs-CZ" sz="2400" dirty="0"/>
            </a:br>
            <a:r>
              <a:rPr lang="cs-CZ" sz="4000" b="1" dirty="0" smtClean="0"/>
              <a:t>Technika pro integrovaný záchranný systém 5/5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Indikátory:</a:t>
            </a:r>
          </a:p>
          <a:p>
            <a:pPr marL="0" indent="0">
              <a:buNone/>
            </a:pPr>
            <a:r>
              <a:rPr lang="cs-CZ" b="1" dirty="0" smtClean="0"/>
              <a:t>5 70 01 – Počet nové techniky a věcných prostředků složek IZS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Výchozí hodnota nulová</a:t>
            </a:r>
          </a:p>
          <a:p>
            <a:r>
              <a:rPr lang="cs-CZ" dirty="0" smtClean="0"/>
              <a:t>Cílová hodnota dle počtu plánované nakoupené techniky</a:t>
            </a:r>
          </a:p>
          <a:p>
            <a:pPr marL="0" indent="0">
              <a:buNone/>
            </a:pPr>
            <a:r>
              <a:rPr lang="cs-CZ" dirty="0"/>
              <a:t>Dosaženou hodnotu vykazuje v systému MS 2014+ prostřednictvím Průběžných zpráv o realizaci projektu, Závěrečné zprávy o realizaci projektu, Zpráv o udržitelnosti projektu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br>
              <a:rPr lang="cs-CZ" sz="2400" dirty="0"/>
            </a:br>
            <a:r>
              <a:rPr lang="cs-CZ" sz="4000" b="1" dirty="0" smtClean="0"/>
              <a:t>Stanice Integrovaného záchranného systému 1/5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Hlavní podporované </a:t>
            </a:r>
            <a:r>
              <a:rPr lang="cs-CZ" dirty="0" smtClean="0"/>
              <a:t>aktivity (</a:t>
            </a:r>
            <a:r>
              <a:rPr lang="cs-CZ" dirty="0"/>
              <a:t>min. 85 % celkových způsobilých výdajů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Stavební </a:t>
            </a:r>
            <a:r>
              <a:rPr lang="cs-CZ" dirty="0"/>
              <a:t>úpravy stanice základní složky </a:t>
            </a:r>
            <a:r>
              <a:rPr lang="cs-CZ" dirty="0" smtClean="0"/>
              <a:t>IZS</a:t>
            </a:r>
          </a:p>
          <a:p>
            <a:pPr lvl="1"/>
            <a:r>
              <a:rPr lang="cs-CZ" dirty="0" smtClean="0"/>
              <a:t>Vybudování </a:t>
            </a:r>
            <a:r>
              <a:rPr lang="cs-CZ" dirty="0"/>
              <a:t>stanice základní složky IZS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 Za účelem zvýšení odolnosti základních složek IZS vůči účinkům mimořádné události tak, aby mohly plnit své úkoly v podmínkách mimořádné události a byly zajištěny podmínky pro rychlý výjezd složek IZS k mimořádné události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Stanice </a:t>
            </a:r>
            <a:r>
              <a:rPr lang="cs-CZ" sz="4000" b="1" dirty="0" smtClean="0"/>
              <a:t>Integrovaného záchranného systému 2/5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4000" dirty="0" smtClean="0"/>
              <a:t>Soulad s relevantními dokumenty:</a:t>
            </a:r>
          </a:p>
          <a:p>
            <a:pPr>
              <a:lnSpc>
                <a:spcPct val="110000"/>
              </a:lnSpc>
            </a:pPr>
            <a:r>
              <a:rPr lang="cs-CZ" sz="3400" dirty="0"/>
              <a:t>Zajištění odolnosti a vybavenosti základních složek integrovaného záchranného systému – Krajských zdravotnických záchranných služeb v území, s důrazem na přizpůsobení se změnám klimatu a novým rizikům v období 2014 – 2020</a:t>
            </a:r>
          </a:p>
          <a:p>
            <a:pPr>
              <a:lnSpc>
                <a:spcPct val="110000"/>
              </a:lnSpc>
            </a:pPr>
            <a:r>
              <a:rPr lang="cs-CZ" sz="3400" dirty="0"/>
              <a:t>Zajištění odolnosti a vybavenosti základních složek integrovaného záchranného systému – Policie ČR a Hasičského záchranného sboru ČR (včetně JSDH) v území, s důrazem na přizpůsobení se změnám klimatu a novým rizikům v období 2014 – 2020 </a:t>
            </a:r>
          </a:p>
          <a:p>
            <a:pPr>
              <a:lnSpc>
                <a:spcPct val="110000"/>
              </a:lnSpc>
            </a:pPr>
            <a:r>
              <a:rPr lang="cs-CZ" sz="3400" dirty="0"/>
              <a:t>Zajištění odolnosti a vybavenosti základních složek integrovaného záchranného systému – Policie ČR a Hasičského záchranného sboru ČR (včetně JSDH) v území, s důrazem na přizpůsobení se změnám klimatu a novým rizikům v období 2014 -2020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8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br>
              <a:rPr lang="cs-CZ" sz="2400" dirty="0"/>
            </a:br>
            <a:r>
              <a:rPr lang="cs-CZ" sz="4000" b="1" dirty="0" smtClean="0"/>
              <a:t>Stanice Integrovaného záchranného systému 3/5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Vedlejší podporované aktivity (max. 15 % celkových způsobilých výdajů):</a:t>
            </a:r>
            <a:endParaRPr lang="cs-CZ" dirty="0"/>
          </a:p>
          <a:p>
            <a:r>
              <a:rPr lang="cs-CZ" dirty="0"/>
              <a:t>zpracování projektové </a:t>
            </a:r>
            <a:r>
              <a:rPr lang="cs-CZ" dirty="0" smtClean="0"/>
              <a:t>dokumentace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studie proveditelnosti nebo její </a:t>
            </a:r>
            <a:r>
              <a:rPr lang="cs-CZ" dirty="0" smtClean="0"/>
              <a:t>části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zadávacích dokumentací k zakázkám a organizace výběrových a zadávacích </a:t>
            </a:r>
            <a:r>
              <a:rPr lang="cs-CZ" dirty="0" smtClean="0"/>
              <a:t>řízení</a:t>
            </a:r>
            <a:endParaRPr lang="cs-CZ" dirty="0"/>
          </a:p>
          <a:p>
            <a:r>
              <a:rPr lang="cs-CZ" dirty="0" smtClean="0"/>
              <a:t>povinná </a:t>
            </a:r>
            <a:r>
              <a:rPr lang="cs-CZ" dirty="0"/>
              <a:t>publicita </a:t>
            </a:r>
            <a:r>
              <a:rPr lang="cs-CZ" dirty="0" smtClean="0"/>
              <a:t>projektu </a:t>
            </a:r>
            <a:endParaRPr lang="cs-CZ" dirty="0"/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nákup pozemků</a:t>
            </a:r>
            <a:endParaRPr lang="cs-CZ" dirty="0"/>
          </a:p>
          <a:p>
            <a:r>
              <a:rPr lang="cs-CZ" dirty="0" smtClean="0"/>
              <a:t>demolice </a:t>
            </a:r>
            <a:r>
              <a:rPr lang="cs-CZ" dirty="0"/>
              <a:t>objektů, jejichž odstranění souvisí s realizací </a:t>
            </a:r>
            <a:r>
              <a:rPr lang="cs-CZ" dirty="0" smtClean="0"/>
              <a:t>projektu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4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Podporovaná aktivita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Stanice </a:t>
            </a:r>
            <a:r>
              <a:rPr lang="cs-CZ" sz="4000" b="1" dirty="0" smtClean="0"/>
              <a:t>Integrovaného záchranného systému 4/5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Povinné přílohy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Plná moc – při převedení pravomocí na jinou osobu</a:t>
            </a:r>
          </a:p>
          <a:p>
            <a:pPr marL="514350" indent="-514350">
              <a:buAutoNum type="arabicPeriod"/>
            </a:pPr>
            <a:r>
              <a:rPr lang="cs-CZ" dirty="0" smtClean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Stanovisko HZS kraje – vzor přílohou č. 7B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Studie proveditelnosti – osnova přílohou č. 4B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Výpočet čistých jiných peněžních příjmů – vzor výpočtu přílohou č. 29 Obecných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Územní rozhodnutí nebo územní souhlas nebo veřejnoprávní smlouva nahrazující územní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Žádost o stavební povolení nebo ohlášení, případně stavební povolení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smtClean="0"/>
              <a:t>Projektová dokumentace pro vydání stavební povolení nebo pro ohlášení stavby</a:t>
            </a:r>
          </a:p>
          <a:p>
            <a:pPr marL="514350" indent="-514350">
              <a:buAutoNum type="arabicPeriod"/>
            </a:pPr>
            <a:r>
              <a:rPr lang="cs-CZ" dirty="0" smtClean="0"/>
              <a:t>Doklad o prokázání právních vztahů k nemovitému majetku, který je předmětem majetku</a:t>
            </a:r>
          </a:p>
          <a:p>
            <a:pPr marL="514350" indent="-514350">
              <a:buAutoNum type="arabicPeriod"/>
            </a:pPr>
            <a:r>
              <a:rPr lang="cs-CZ" dirty="0" smtClean="0"/>
              <a:t>Položkový rozpočet stavby</a:t>
            </a:r>
          </a:p>
        </p:txBody>
      </p:sp>
    </p:spTree>
    <p:extLst>
      <p:ext uri="{BB962C8B-B14F-4D97-AF65-F5344CB8AC3E}">
        <p14:creationId xmlns:p14="http://schemas.microsoft.com/office/powerpoint/2010/main" val="3196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Podporovaná aktivita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4000" b="1" dirty="0" smtClean="0"/>
              <a:t>Stanice Integrovaného záchranného systému 5/5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Indikátory</a:t>
            </a:r>
          </a:p>
          <a:p>
            <a:pPr marL="0" indent="0">
              <a:buNone/>
            </a:pPr>
            <a:r>
              <a:rPr lang="cs-CZ" b="1" dirty="0" smtClean="0"/>
              <a:t>5 75 01 – Počet nových a modernizovaných objektů sloužících složkám IZS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 smtClean="0"/>
              <a:t>Výchozí hodnota nulová</a:t>
            </a:r>
          </a:p>
          <a:p>
            <a:r>
              <a:rPr lang="cs-CZ" dirty="0" smtClean="0"/>
              <a:t>Cílová hodnota určená žadatelem v žádosti závazná</a:t>
            </a:r>
          </a:p>
          <a:p>
            <a:pPr marL="0" indent="0">
              <a:buNone/>
            </a:pPr>
            <a:r>
              <a:rPr lang="cs-CZ" dirty="0" smtClean="0"/>
              <a:t>Dosaženou hodnotu vykazuje v systému MS 2014+ prostřednictvím Průběžných zpráv o realizaci projektu, Závěrečné zprávy o realizaci projektu, Zpráv o udržitelnosti projektu </a:t>
            </a:r>
          </a:p>
        </p:txBody>
      </p:sp>
    </p:spTree>
    <p:extLst>
      <p:ext uri="{BB962C8B-B14F-4D97-AF65-F5344CB8AC3E}">
        <p14:creationId xmlns:p14="http://schemas.microsoft.com/office/powerpoint/2010/main" val="3900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zachovat výstupy projektu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cs-CZ" dirty="0" smtClean="0"/>
              <a:t>Stanovena na </a:t>
            </a:r>
            <a:r>
              <a:rPr lang="cs-CZ" b="1" dirty="0" smtClean="0"/>
              <a:t>5 let </a:t>
            </a:r>
            <a:r>
              <a:rPr lang="cs-CZ" dirty="0" smtClean="0"/>
              <a:t>od provedení poslední platby příjemci ze strany ŘO IROP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Příjemce podpory je povinen:</a:t>
            </a:r>
          </a:p>
          <a:p>
            <a:r>
              <a:rPr lang="cs-CZ" dirty="0" smtClean="0"/>
              <a:t>Řádně uchovávat veškerou dokumentaci a účetní doklady související s realizací projektu</a:t>
            </a:r>
          </a:p>
          <a:p>
            <a:r>
              <a:rPr lang="cs-CZ" dirty="0" smtClean="0"/>
              <a:t>Veškerý pořízený majetek používat k účelu, ke kterému se zavázal v žádosti o podporu</a:t>
            </a:r>
          </a:p>
          <a:p>
            <a:r>
              <a:rPr lang="cs-CZ" dirty="0" smtClean="0"/>
              <a:t>Zajistit financování veškerých výdajů spojených s provozem a údržbou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ŘO IROP doporučuje příjemcům sjednat pojištění majetku pořízeného z IROP.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2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www.dotaceeu.cz/cs/Jak-ziskat-dotaci/Elektronicka-zadost/Edukacni-videa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87246" y="4519749"/>
            <a:ext cx="288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VYBRAT VÝZVU Č. 69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8" y="1825625"/>
            <a:ext cx="9835344" cy="4351338"/>
          </a:xfrm>
        </p:spPr>
      </p:pic>
    </p:spTree>
    <p:extLst>
      <p:ext uri="{BB962C8B-B14F-4D97-AF65-F5344CB8AC3E}">
        <p14:creationId xmlns:p14="http://schemas.microsoft.com/office/powerpoint/2010/main" val="726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51223" y="501613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15" name="Šipka doleva 14"/>
          <p:cNvSpPr/>
          <p:nvPr/>
        </p:nvSpPr>
        <p:spPr>
          <a:xfrm>
            <a:off x="8261465" y="4083327"/>
            <a:ext cx="698269" cy="282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72512"/>
            <a:ext cx="10267604" cy="4604451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281949" y="4124119"/>
            <a:ext cx="773084" cy="2992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63402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Postup hodnocení žádostí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2590"/>
              </p:ext>
            </p:extLst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kroky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 – kritéria hodnocení jsou obsažena ve Specifických pravidlech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Výzva č. </a:t>
            </a:r>
            <a:r>
              <a:rPr lang="cs-CZ" b="1" dirty="0" smtClean="0"/>
              <a:t>10 - MAS Chrudimsko – IROP – Zmírnění dopadů živelných pohrom I.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510 659 Kč</a:t>
            </a:r>
            <a:endParaRPr lang="cs-CZ" b="1" dirty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Minimální výše způsobilých výdajů </a:t>
            </a:r>
            <a:r>
              <a:rPr lang="cs-CZ" dirty="0"/>
              <a:t>- 50 </a:t>
            </a:r>
            <a:r>
              <a:rPr lang="cs-CZ" dirty="0" smtClean="0"/>
              <a:t>000 </a:t>
            </a:r>
            <a:r>
              <a:rPr lang="cs-CZ" dirty="0"/>
              <a:t>Kč</a:t>
            </a:r>
          </a:p>
          <a:p>
            <a:pPr lvl="0"/>
            <a:r>
              <a:rPr lang="cs-CZ" dirty="0" smtClean="0"/>
              <a:t>Maximální výše způsobilých výdajů </a:t>
            </a:r>
            <a:r>
              <a:rPr lang="cs-CZ" dirty="0"/>
              <a:t>- 510 </a:t>
            </a:r>
            <a:r>
              <a:rPr lang="cs-CZ" dirty="0" smtClean="0"/>
              <a:t>659 Kč</a:t>
            </a:r>
          </a:p>
          <a:p>
            <a:pPr lvl="0"/>
            <a:r>
              <a:rPr lang="cs-CZ" dirty="0" smtClean="0"/>
              <a:t>Vyhlášení výzvy – 1.11.2018</a:t>
            </a:r>
          </a:p>
          <a:p>
            <a:pPr lvl="0"/>
            <a:r>
              <a:rPr lang="cs-CZ" dirty="0" smtClean="0"/>
              <a:t>Uzavření výzvy – 5.12.2018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Text výzvy je dostupný zde</a:t>
            </a:r>
            <a:r>
              <a:rPr lang="cs-CZ" dirty="0"/>
              <a:t>: http://maschrudimsko.cz/10-vyzva-v-ramci-irop-zmirneni-dopadu-zivelnych-pohrom</a:t>
            </a:r>
            <a:endParaRPr lang="cs-CZ" dirty="0" smtClean="0"/>
          </a:p>
          <a:p>
            <a:r>
              <a:rPr lang="cs-CZ" dirty="0"/>
              <a:t>ISKP 14+: </a:t>
            </a:r>
            <a:r>
              <a:rPr lang="cs-CZ" u="sng" dirty="0">
                <a:hlinkClick r:id="rId2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http://www.irop.mmr.cz/cs/Zadatele-a-prijemci/Dokumenty/Dokumenty/Obecna-Pravidla-pro-zadatele-a-prijemce/Obecna-Pravidla-pro-zadatele-a-prijemce-aktualne-p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69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http://www.irop.mmr.cz/cs/Vyzvy/Seznam/Vyzva-c-69-Integrovany-zachranny-system-integrovan</a:t>
            </a:r>
          </a:p>
          <a:p>
            <a:r>
              <a:rPr lang="cs-CZ" dirty="0" smtClean="0"/>
              <a:t>Podrobné informace k indikátorům: Příloha č. 3 Specifických pravidel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48571" y="1653983"/>
            <a:ext cx="10515600" cy="458329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Kontakty</a:t>
            </a:r>
          </a:p>
          <a:p>
            <a:pPr marL="0" indent="0">
              <a:buNone/>
            </a:pPr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pPr marL="0" indent="0">
              <a:buNone/>
            </a:pPr>
            <a:r>
              <a:rPr lang="cs-CZ" dirty="0"/>
              <a:t>537 01 Chrudim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Ing. Renáta Havlová  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renata.havlova@maschrudimsko.cz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774 800 906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m</a:t>
            </a:r>
            <a:r>
              <a:rPr lang="cs-CZ" sz="2000" dirty="0" smtClean="0">
                <a:hlinkClick r:id="rId3"/>
              </a:rPr>
              <a:t>ichaela.lutrova@maschrudimsko.cz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Nadřazená výzva č. 69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38606" y="2092309"/>
            <a:ext cx="263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www.irop.mmr.cz/cs/Vyzvy/Seznam/Vyzva-c-69-Integrovany-zachranny-system-integrovan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8438606" y="505532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 MAS se řídí pravidly výzvy č.69 IROP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3" y="1484057"/>
            <a:ext cx="7929156" cy="44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b="1" dirty="0" smtClean="0"/>
              <a:t>1. Technika pro integrovaný záchranný systém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 smtClean="0"/>
              <a:t>2. Stanice integrovaného záchranného systému</a:t>
            </a:r>
          </a:p>
          <a:p>
            <a:pPr marL="0" lvl="0" indent="0">
              <a:buNone/>
            </a:pPr>
            <a:endParaRPr lang="cs-CZ" b="1" dirty="0"/>
          </a:p>
          <a:p>
            <a:r>
              <a:rPr lang="cs-CZ" dirty="0" smtClean="0"/>
              <a:t>V jedné žádosti nemůže žadatel kombinovat výše uvedené aktivity.</a:t>
            </a:r>
          </a:p>
          <a:p>
            <a:r>
              <a:rPr lang="cs-CZ" dirty="0" smtClean="0"/>
              <a:t>Jeden žadatel může předložit více žádostí o podporu.</a:t>
            </a:r>
          </a:p>
          <a:p>
            <a:r>
              <a:rPr lang="cs-CZ" dirty="0"/>
              <a:t>Na hlavní aktivity projektu musí být vynaloženo minimálně 85 % celkových způsobilých výdajů projektu. Hlavní aktivity projektu jsou ty aktivity, které vedou k naplnění cílů a indikátorů projektu.</a:t>
            </a:r>
          </a:p>
          <a:p>
            <a:r>
              <a:rPr lang="cs-CZ" dirty="0"/>
              <a:t>Na vedlejší aktivity projektu může být vynaloženo maximálně 15 % celkových způsobilých výdajů projektu. Část výdajů na vedlejší aktivity projektu nad 15 % celkových způsobilých výdajů projektu musí být v rozpočtu projektu uvedena jako nezpůsobilý výdaj.</a:t>
            </a:r>
            <a:endParaRPr lang="cs-CZ" dirty="0" smtClean="0"/>
          </a:p>
          <a:p>
            <a:endParaRPr lang="cs-CZ" dirty="0" smtClean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899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Hasičské záchranné sbory </a:t>
            </a:r>
            <a:r>
              <a:rPr lang="cs-CZ" dirty="0" smtClean="0"/>
              <a:t>krajů</a:t>
            </a:r>
          </a:p>
          <a:p>
            <a:r>
              <a:rPr lang="cs-CZ" dirty="0" smtClean="0"/>
              <a:t>Obce</a:t>
            </a:r>
            <a:r>
              <a:rPr lang="cs-CZ" dirty="0"/>
              <a:t>, které zřizují jednotky požární ochrany (§ 29 zákona č. 133/1985 Sb., o požární ochraně – jednotky sboru dobrovolných hasičů kategorie II a III) podle přílohy zákona o požární ochraně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Státní </a:t>
            </a:r>
            <a:r>
              <a:rPr lang="cs-CZ" dirty="0"/>
              <a:t>organizace, která zřizuje jednotku HZS podniku s územní </a:t>
            </a:r>
            <a:r>
              <a:rPr lang="cs-CZ" dirty="0" smtClean="0"/>
              <a:t>působností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Podporovaná aktivita</a:t>
            </a:r>
            <a:br>
              <a:rPr lang="cs-CZ" sz="2400" dirty="0" smtClean="0"/>
            </a:br>
            <a:r>
              <a:rPr lang="cs-CZ" sz="4000" b="1" dirty="0" smtClean="0"/>
              <a:t>Technika pro integrovaný záchranný systém 1/5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Hlavní podporované aktivity:</a:t>
            </a:r>
          </a:p>
          <a:p>
            <a:pPr marL="0" indent="0">
              <a:buNone/>
            </a:pPr>
            <a:r>
              <a:rPr lang="cs-CZ" smtClean="0"/>
              <a:t>Projekt </a:t>
            </a:r>
            <a:r>
              <a:rPr lang="cs-CZ" dirty="0"/>
              <a:t>musí řešit alespoň jednu z následujících mimořádných událostí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sněhové srážky, masivní námrazy </a:t>
            </a:r>
          </a:p>
          <a:p>
            <a:pPr lvl="1"/>
            <a:r>
              <a:rPr lang="cs-CZ" dirty="0" smtClean="0"/>
              <a:t>orkány </a:t>
            </a:r>
            <a:r>
              <a:rPr lang="cs-CZ" dirty="0"/>
              <a:t>a větrné smrště </a:t>
            </a:r>
          </a:p>
          <a:p>
            <a:pPr lvl="1"/>
            <a:r>
              <a:rPr lang="cs-CZ" dirty="0" smtClean="0"/>
              <a:t>extrémní </a:t>
            </a:r>
            <a:r>
              <a:rPr lang="cs-CZ" dirty="0"/>
              <a:t>sucho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cs-CZ" dirty="0" smtClean="0">
                <a:sym typeface="Wingdings" panose="05000000000000000000" pitchFamily="2" charset="2"/>
              </a:rPr>
              <a:t>ORP Chrudim - vše výše uvedené mimo techniky a věcných prostředků pro výkon činností v souvislosti s haváriemi spojenými s únikem nebezpečných látek</a:t>
            </a:r>
          </a:p>
          <a:p>
            <a:pPr marL="0" indent="0">
              <a:buNone/>
            </a:pPr>
            <a:r>
              <a:rPr lang="cs-CZ" dirty="0"/>
              <a:t>Exponovaná území vymezena v příloze č. 5 Specifických pravidel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 smtClean="0"/>
              <a:t>Technika pro integrovaný záchranný systém 2/5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Pořízení specializované techniky a věcných prostředků se řídí dle Normativů vybavení pro exponovaná území.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Normativy jsou součástí Specifických pravidel – str. 16 – 20: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http://www.irop.mmr.cz/getmedia/a6cbafa2-1127-4787-ba24-8ba5a9edd9af/Specificka-pravidla_SC-1-3_69_CLLD_1-2_2-11-2018.pdf.aspx?ext=.</a:t>
            </a:r>
            <a:r>
              <a:rPr lang="cs-CZ" dirty="0" smtClean="0">
                <a:hlinkClick r:id="rId2"/>
              </a:rPr>
              <a:t>pdf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Není možné pro jeden organizační článek/stanici/služebnu/jednotku pořídit totožnou techniku a věcné vybavení, které jsou uvedeny v několika normativech vybavení.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Podporovaná aktivita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4000" b="1" dirty="0" smtClean="0"/>
              <a:t>Technika pro integrovaný záchranný systém 3/5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Vedlejší podporované aktivity: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pořízení </a:t>
            </a:r>
            <a:r>
              <a:rPr lang="cs-CZ" dirty="0"/>
              <a:t>studie proveditelnosti nebo jejích </a:t>
            </a:r>
            <a:r>
              <a:rPr lang="cs-CZ" dirty="0" smtClean="0"/>
              <a:t>částí</a:t>
            </a:r>
            <a:endParaRPr lang="cs-CZ" dirty="0"/>
          </a:p>
          <a:p>
            <a:r>
              <a:rPr lang="cs-CZ" dirty="0" smtClean="0"/>
              <a:t>výdaje </a:t>
            </a:r>
            <a:r>
              <a:rPr lang="cs-CZ" dirty="0"/>
              <a:t>na zpracování zadávacích podmínek k zakázkám a na organizaci výběrových a zadávacích </a:t>
            </a:r>
            <a:r>
              <a:rPr lang="cs-CZ" dirty="0" smtClean="0"/>
              <a:t>řízení</a:t>
            </a:r>
            <a:endParaRPr lang="cs-CZ" dirty="0"/>
          </a:p>
          <a:p>
            <a:r>
              <a:rPr lang="cs-CZ" dirty="0" smtClean="0"/>
              <a:t>povinná </a:t>
            </a:r>
            <a:r>
              <a:rPr lang="cs-CZ" dirty="0"/>
              <a:t>publicita </a:t>
            </a:r>
            <a:r>
              <a:rPr lang="cs-CZ" dirty="0" smtClean="0"/>
              <a:t>projektu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1398</Words>
  <Application>Microsoft Office PowerPoint</Application>
  <PresentationFormat>Širokoúhlá obrazovka</PresentationFormat>
  <Paragraphs>236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Seminář pro potenciální žadatele </vt:lpstr>
      <vt:lpstr>Obsah</vt:lpstr>
      <vt:lpstr>Představení výzvy</vt:lpstr>
      <vt:lpstr>Nadřazená výzva č. 69 IROP</vt:lpstr>
      <vt:lpstr>Podporované aktivity</vt:lpstr>
      <vt:lpstr>Oprávnění žadatelé</vt:lpstr>
      <vt:lpstr>Podporovaná aktivita Technika pro integrovaný záchranný systém 1/5</vt:lpstr>
      <vt:lpstr>Podporovaná aktivita Technika pro integrovaný záchranný systém 2/5</vt:lpstr>
      <vt:lpstr>Podporovaná aktivita Technika pro integrovaný záchranný systém 3/5</vt:lpstr>
      <vt:lpstr>Podporovaná aktivita Technika pro integrovaný záchranný systém 4/5</vt:lpstr>
      <vt:lpstr>Podporovaná aktivita Technika pro integrovaný záchranný systém 5/5</vt:lpstr>
      <vt:lpstr>Podporovaná aktivita Stanice Integrovaného záchranného systému 1/5</vt:lpstr>
      <vt:lpstr>Podporovaná aktivita Stanice Integrovaného záchranného systému 2/5</vt:lpstr>
      <vt:lpstr>Podporovaná aktivita Stanice Integrovaného záchranného systému 3/5</vt:lpstr>
      <vt:lpstr>Podporovaná aktivita Stanice Integrovaného záchranného systému 4/5</vt:lpstr>
      <vt:lpstr>Podporovaná aktivita Stanice Integrovaného záchranného systému 5/5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Postup hodnocení žádostí</vt:lpstr>
      <vt:lpstr>Další kroky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141</cp:revision>
  <dcterms:created xsi:type="dcterms:W3CDTF">2017-10-23T09:57:02Z</dcterms:created>
  <dcterms:modified xsi:type="dcterms:W3CDTF">2018-11-19T14:29:38Z</dcterms:modified>
</cp:coreProperties>
</file>