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317" r:id="rId8"/>
    <p:sldId id="261" r:id="rId9"/>
    <p:sldId id="263" r:id="rId10"/>
    <p:sldId id="264" r:id="rId11"/>
    <p:sldId id="318" r:id="rId12"/>
    <p:sldId id="287" r:id="rId13"/>
    <p:sldId id="266" r:id="rId14"/>
    <p:sldId id="273" r:id="rId15"/>
    <p:sldId id="275" r:id="rId16"/>
    <p:sldId id="276" r:id="rId17"/>
    <p:sldId id="277" r:id="rId18"/>
    <p:sldId id="279" r:id="rId19"/>
    <p:sldId id="280" r:id="rId20"/>
    <p:sldId id="281" r:id="rId21"/>
    <p:sldId id="282" r:id="rId22"/>
    <p:sldId id="283" r:id="rId23"/>
    <p:sldId id="286" r:id="rId24"/>
    <p:sldId id="268" r:id="rId25"/>
    <p:sldId id="269" r:id="rId26"/>
    <p:sldId id="316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1" r:id="rId36"/>
    <p:sldId id="312" r:id="rId37"/>
    <p:sldId id="313" r:id="rId38"/>
    <p:sldId id="314" r:id="rId39"/>
    <p:sldId id="315" r:id="rId40"/>
    <p:sldId id="289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16.10.2017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026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16.10.2017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673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16.10.2017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77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16.10.2017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669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16.10.2017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7183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16.10.2017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5014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16.10.2017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564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16.10.2017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1706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16.10.2017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1799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16.10.2017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433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1BC4D-87F6-4A6E-B482-9462F254AE0C}" type="datetimeFigureOut">
              <a:rPr lang="cs-CZ" smtClean="0"/>
              <a:pPr/>
              <a:t>16.10.2017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724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BC4D-87F6-4A6E-B482-9462F254AE0C}" type="datetimeFigureOut">
              <a:rPr lang="cs-CZ" smtClean="0"/>
              <a:pPr/>
              <a:t>16.10.2017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BABABE-94B2-4189-91D6-78A343F33BB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989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mailto:iva.rousarova@maschrudimsko.cz" TargetMode="External"/><Relationship Id="rId2" Type="http://schemas.openxmlformats.org/officeDocument/2006/relationships/hyperlink" Target="http://www.maschrudimsko.cz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emf"/><Relationship Id="rId4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SEMINÁŘ PRO ŽADATELE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1. VÝZVA MAS CHRUDIMSKO, Z.S.</a:t>
            </a:r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Prorodinná opatření I.</a:t>
            </a:r>
          </a:p>
          <a:p>
            <a:endParaRPr lang="cs-CZ" b="1" dirty="0" smtClean="0"/>
          </a:p>
          <a:p>
            <a:endParaRPr lang="cs-CZ" b="1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8505" y="5546558"/>
            <a:ext cx="6894095" cy="107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375" y="764772"/>
            <a:ext cx="3826625" cy="1255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37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Vymezení přímých /nepřímých nákladů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PŘÍMÉ NÁKLADY</a:t>
            </a:r>
          </a:p>
          <a:p>
            <a:r>
              <a:rPr lang="cs-CZ" sz="1900" dirty="0" smtClean="0"/>
              <a:t>Osobní náklady</a:t>
            </a:r>
          </a:p>
          <a:p>
            <a:r>
              <a:rPr lang="cs-CZ" sz="1900" dirty="0" smtClean="0"/>
              <a:t>Cestovné</a:t>
            </a:r>
          </a:p>
          <a:p>
            <a:r>
              <a:rPr lang="cs-CZ" sz="1900" dirty="0" smtClean="0"/>
              <a:t>Nákup zařízení a vybavení</a:t>
            </a:r>
          </a:p>
          <a:p>
            <a:pPr marL="0" indent="0">
              <a:buNone/>
            </a:pPr>
            <a:r>
              <a:rPr lang="cs-CZ" sz="1900" dirty="0" smtClean="0"/>
              <a:t>Pouze výdaje spojené se členy realizačního týmu pracující s cílovou skupinou</a:t>
            </a:r>
            <a:endParaRPr lang="cs-CZ" sz="1900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NEPŘÍMÉ NÁKLADY</a:t>
            </a:r>
          </a:p>
          <a:p>
            <a:r>
              <a:rPr lang="cs-CZ" sz="1700" dirty="0" smtClean="0"/>
              <a:t>Pro zařazení do nepřímých nákladů je rozhodující, že daný pracovník nepracuje přímo s cílovou skupinou projektu nebo nezajišťuje výstup, který je určen k přímému využití cílovou skupinou projektu</a:t>
            </a:r>
          </a:p>
          <a:p>
            <a:r>
              <a:rPr lang="cs-CZ" sz="1700" dirty="0" smtClean="0"/>
              <a:t>Administrativa, řízení projektu, účetnictví, personalistika, komunikační a informační opatření(publicita projektu), občerstvení a stravování a podpůrné procesy pro provoz projektu</a:t>
            </a:r>
          </a:p>
          <a:p>
            <a:r>
              <a:rPr lang="cs-CZ" sz="1700" dirty="0" smtClean="0"/>
              <a:t>Cestovní náhrady spojené s pracovními cestami realizačního týmu (vnitrostátní pracovní cesty)</a:t>
            </a:r>
          </a:p>
          <a:p>
            <a:r>
              <a:rPr lang="cs-CZ" sz="1700" dirty="0" smtClean="0"/>
              <a:t>Spotřební materiál, zařízení a vybavení (papíry, kancelářský materiál, čistící prostředky, zařízení a vybavení RT, jejichž osobní náklady jsou hrazeny z NN)</a:t>
            </a:r>
          </a:p>
          <a:p>
            <a:r>
              <a:rPr lang="cs-CZ" sz="1700" dirty="0" smtClean="0"/>
              <a:t>Prostory pro realizaci projektu (využívané pro administraci projektu, energie, vodné a stočné)</a:t>
            </a:r>
          </a:p>
          <a:p>
            <a:r>
              <a:rPr lang="cs-CZ" sz="1700" dirty="0" smtClean="0"/>
              <a:t>Ostatní provozní výdaje (internet, telefon, poštovné, bankovní poplatky, pojistné smlouvy, právní poplatky, které nemají přímou vazbu na práci s CS</a:t>
            </a:r>
            <a:r>
              <a:rPr lang="cs-CZ" sz="1400" dirty="0" smtClean="0"/>
              <a:t>) </a:t>
            </a:r>
            <a:endParaRPr lang="cs-CZ" sz="1400" dirty="0"/>
          </a:p>
        </p:txBody>
      </p:sp>
      <p:pic>
        <p:nvPicPr>
          <p:cNvPr id="5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2611" y="6027821"/>
            <a:ext cx="4042610" cy="565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080" y="581892"/>
            <a:ext cx="2128058" cy="95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72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Podmínky vykazování některých nákladů v aktivitě Podpora prorodinných opatření: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cílovou skupinou jsou rodiče dětí; výdaje, které nemají přímý vztah k cílové skupině, nejsou způsobilými náklady projektu (např. stravné dětí, jízdné či případné vstupné), nemohou tedy být součástí rozpočtu projektu </a:t>
            </a:r>
          </a:p>
          <a:p>
            <a:r>
              <a:rPr lang="cs-CZ" dirty="0"/>
              <a:t>cestovné pečujících/doprovázejících osob spadá do nepřímých nákladů </a:t>
            </a:r>
          </a:p>
          <a:p>
            <a:r>
              <a:rPr lang="cs-CZ" dirty="0"/>
              <a:t>v případě společné dopravy dětí do/ze školy, dětské skupiny a /nebo příměstského tábora v rámci regionu (příměstské oblasti, venkovské regiony) je nutno využít službu dopravce; položka bude zahrnuta do kapitoly rozpočtu Nákup služeb </a:t>
            </a:r>
          </a:p>
          <a:p>
            <a:r>
              <a:rPr lang="cs-CZ" dirty="0"/>
              <a:t>případné příspěvky rodičů (ponížené o úhradu výdajů mimo rozpočet projektu, např. stravné dětí) mohou být zahrnuty do spolufinancování ze strany příjemce (pokud by částka vybraných příspěvků přesáhla výši spolufinancování, bude se jednat o příjmy projektu) </a:t>
            </a:r>
          </a:p>
          <a:p>
            <a:r>
              <a:rPr lang="cs-CZ" dirty="0"/>
              <a:t>výdaje, které nejsou hrazeny z projektu, ale jsou nezbytné pro jeho realizaci (např. stravné dětí) je třeba uvést v žádosti o podporu 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4080" y="581892"/>
            <a:ext cx="2128058" cy="955963"/>
          </a:xfrm>
          <a:prstGeom prst="rect">
            <a:avLst/>
          </a:prstGeom>
        </p:spPr>
      </p:pic>
      <p:pic>
        <p:nvPicPr>
          <p:cNvPr id="5" name="Obrázek 2" descr="Publicita IROP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04147" y="6176963"/>
            <a:ext cx="5642811" cy="60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1084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461703"/>
            <a:ext cx="10515600" cy="1325563"/>
          </a:xfrm>
        </p:spPr>
        <p:txBody>
          <a:bodyPr/>
          <a:lstStyle/>
          <a:p>
            <a:r>
              <a:rPr lang="cs-CZ" dirty="0" smtClean="0"/>
              <a:t>Popis podporovaných aktivit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Aktivity podporované v rámci výzvy MAS Chrudimsko: Prorodinná opatření I. vychází z potřeb osob žijících na území MAS Chrudimsko. Tyto aktivity vedou ke slaďování rodinného a pracovního života a zaměřují se především na možnost uplatnění osob pečujících o dítě v pracovním životě tím, že zajistí v území dostatek možností a kapacit pro děti v době výkonu pracovních povinností pečujících osob. Potřebnost aktivit byla </a:t>
            </a:r>
            <a:r>
              <a:rPr lang="cs-CZ" dirty="0" smtClean="0"/>
              <a:t>identifikována </a:t>
            </a:r>
            <a:r>
              <a:rPr lang="cs-CZ" dirty="0"/>
              <a:t>v rámci tvorby Strategie komunitně vedeného místního rozvoje MAS Chrudimsko. </a:t>
            </a:r>
          </a:p>
          <a:p>
            <a:pPr marL="0" indent="0">
              <a:buNone/>
            </a:pPr>
            <a:r>
              <a:rPr lang="cs-CZ" dirty="0"/>
              <a:t>Podpora těchto aktivit směřuje k cílovým skupinám z území MAS Chrudimsko. </a:t>
            </a:r>
          </a:p>
          <a:p>
            <a:pPr marL="0" indent="0">
              <a:buNone/>
            </a:pPr>
            <a:r>
              <a:rPr lang="cs-CZ" dirty="0"/>
              <a:t>Rámcově se jedná o následující aktivity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- zařízení </a:t>
            </a:r>
            <a:r>
              <a:rPr lang="cs-CZ" dirty="0"/>
              <a:t>péče o děti zajišťující péči o děti v době mimo školní vyučování (ranní či odpolední pobyt) </a:t>
            </a:r>
          </a:p>
          <a:p>
            <a:pPr marL="0" indent="0">
              <a:buNone/>
            </a:pPr>
            <a:r>
              <a:rPr lang="pl-PL" dirty="0" smtClean="0"/>
              <a:t>- </a:t>
            </a:r>
            <a:r>
              <a:rPr lang="pl-PL" dirty="0"/>
              <a:t>doprovody na kroužky a zájmové aktivity </a:t>
            </a:r>
          </a:p>
          <a:p>
            <a:pPr marL="0" indent="0">
              <a:buNone/>
            </a:pPr>
            <a:r>
              <a:rPr lang="cs-CZ" dirty="0" smtClean="0"/>
              <a:t>- </a:t>
            </a:r>
            <a:r>
              <a:rPr lang="cs-CZ" dirty="0"/>
              <a:t>příměstské tábory </a:t>
            </a:r>
          </a:p>
          <a:p>
            <a:pPr marL="0" indent="0">
              <a:buNone/>
            </a:pPr>
            <a:r>
              <a:rPr lang="cs-CZ" dirty="0"/>
              <a:t>- společná doprava dětí do/ze školy, dětské skupiny a/nebo příměstského tábora </a:t>
            </a:r>
          </a:p>
          <a:p>
            <a:pPr marL="0" indent="0">
              <a:buNone/>
            </a:pPr>
            <a:r>
              <a:rPr lang="cs-CZ" dirty="0"/>
              <a:t>- dětské skupiny </a:t>
            </a:r>
          </a:p>
          <a:p>
            <a:pPr marL="0" indent="0">
              <a:buNone/>
            </a:pPr>
            <a:r>
              <a:rPr lang="cs-CZ" dirty="0"/>
              <a:t>- vzdělávání pečujících osob 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979695"/>
            <a:ext cx="3886200" cy="62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798022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07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</a:t>
            </a:r>
            <a:r>
              <a:rPr lang="cs-CZ" b="1" dirty="0" smtClean="0"/>
              <a:t>PODPOROVANÉ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1. Podpora prorodinných opatření obcí a dalších aktérů na místní úrovni</a:t>
            </a:r>
          </a:p>
          <a:p>
            <a:r>
              <a:rPr lang="cs-CZ" dirty="0" smtClean="0"/>
              <a:t>1.1 Zařízení péče o děti zajišťující péči o děti v době mimo školní vyučování (ranní či odpolední pobyt)</a:t>
            </a:r>
          </a:p>
          <a:p>
            <a:r>
              <a:rPr lang="cs-CZ" dirty="0" smtClean="0"/>
              <a:t>1.2. Doprovody na kroužky a zájmové aktivity</a:t>
            </a:r>
          </a:p>
          <a:p>
            <a:r>
              <a:rPr lang="cs-CZ" dirty="0" smtClean="0"/>
              <a:t>1.3. Příměstské tábory</a:t>
            </a:r>
          </a:p>
          <a:p>
            <a:r>
              <a:rPr lang="cs-CZ" dirty="0" smtClean="0"/>
              <a:t>1.4 Společná doprava dětí do/ze školy, dětské skupiny a/ nebo příměstského tábora</a:t>
            </a:r>
          </a:p>
          <a:p>
            <a:r>
              <a:rPr lang="cs-CZ" dirty="0" smtClean="0"/>
              <a:t>1.5 Dětské skupiny</a:t>
            </a:r>
          </a:p>
          <a:p>
            <a:r>
              <a:rPr lang="cs-CZ" dirty="0" smtClean="0"/>
              <a:t>1.6 Vzdělávání pečujících osob</a:t>
            </a:r>
          </a:p>
          <a:p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895474"/>
            <a:ext cx="3886200" cy="79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9433" y="452282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720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b="1" dirty="0" smtClean="0"/>
              <a:t>1.1.Zařízení péče o děti zajišťující péči o děti v době mimo školní vyučování (ranní či odpolední pobyt)</a:t>
            </a:r>
            <a:endParaRPr lang="cs-CZ" sz="36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3300" b="1" dirty="0" smtClean="0"/>
              <a:t>Podpora je určena na vybudování zařízení a zajištění služeb péče o děti mimo režim vyhlášky č 74/2005 Sb., o zájmovém vzdělávání. Jedná se o zakládání a provozování zařízení, která doplní chybějící kapacitu stávajících </a:t>
            </a:r>
            <a:r>
              <a:rPr lang="cs-CZ" sz="3300" b="1" dirty="0" smtClean="0"/>
              <a:t>forem </a:t>
            </a:r>
            <a:r>
              <a:rPr lang="cs-CZ" sz="3300" b="1" dirty="0" smtClean="0"/>
              <a:t>tohoto typu (školní družiny, kluby) s dobou provozu odpovídající potřebám rodičů (oproti současné nabídce družin též v časných ranních hodinách a až do pozdního odpoledne). Cílem je zajištění péče o děti v době mimo školní vyučování, kdy jsou rodiče v zaměstnání. Nejde tedy o podporu mimoškolních vzdělávacích aktivit, nýbrž o posílení služeb zajišťující péči o děti</a:t>
            </a:r>
            <a:r>
              <a:rPr lang="cs-CZ" sz="3300" dirty="0" smtClean="0"/>
              <a:t>.</a:t>
            </a:r>
          </a:p>
          <a:p>
            <a:pPr marL="0" indent="0">
              <a:buNone/>
            </a:pPr>
            <a:r>
              <a:rPr lang="cs-CZ" sz="2900" b="1" dirty="0" smtClean="0"/>
              <a:t>Podmínky realizace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 smtClean="0"/>
              <a:t>Minimální </a:t>
            </a:r>
            <a:r>
              <a:rPr lang="cs-CZ" sz="2900" dirty="0"/>
              <a:t>kapacita zřizovaného zařízení je 5 dětí, </a:t>
            </a:r>
            <a:r>
              <a:rPr lang="cs-CZ" sz="2900" dirty="0" smtClean="0"/>
              <a:t>přičemž </a:t>
            </a:r>
            <a:r>
              <a:rPr lang="cs-CZ" sz="2900" dirty="0"/>
              <a:t>optimální počet dětí na jednu pečující osobu je nejvýše </a:t>
            </a:r>
            <a:r>
              <a:rPr lang="cs-CZ" sz="2900" dirty="0" smtClean="0"/>
              <a:t>15 dětí</a:t>
            </a:r>
            <a:endParaRPr lang="cs-CZ" sz="2900" dirty="0"/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 smtClean="0"/>
              <a:t> zařízení je určeno pro děti, které jsou žáky 1. stupně ZŠ (popř. přípravné třídy ZŠ)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 smtClean="0"/>
              <a:t>Do </a:t>
            </a:r>
            <a:r>
              <a:rPr lang="cs-CZ" sz="2900" dirty="0"/>
              <a:t>rozpočtu projektu je možné zahrnout také náklady na doprovody dětí před/po vyučování do/z provozovaného zařízení a náklady na pečující osobu v době pobytu skupiny dětí ve venkovních prostorách tak, aby se skupinou dětí byly vždy 2 pečující osoby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/>
              <a:t>Služby péče o děti mohou být poskytovány i v prostorách, ve kterých je provozována družina podle školského zákona, není však možný překryv doby provozu obou zařízení, ta musí byt přesně odlišena, tomu pak bude odpovídat i výše nájemného (náklady na vybavení budou způsobilé pouze proporcionálně ve vtahu k využití pro a mimo projekt)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900" dirty="0"/>
              <a:t>S rodiči dětí musí příjemce v průběhu realizace uzavřít písemnou smlouvu o poskytování služby s aktualizací na každé pololetí školního roku (podmínka realizace projektu; není součástí žádosti o podporu 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99221"/>
            <a:ext cx="3886200" cy="80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7781" y="365126"/>
            <a:ext cx="1687483" cy="9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692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1.2. Doprovody na kroužky a zájmové aktivity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Podpora je určena na zajištění doprovodů dětí na kroužky a zájmové aktivity. Doprovody musí být vždy vázány na další aktivity v prorodinných aktivitách (bod 1.1. - </a:t>
            </a:r>
            <a:r>
              <a:rPr lang="cs-CZ" dirty="0"/>
              <a:t>zařízení péče o děti zajišťující péči o děti v době mimo školní vyučování (ranní či odpolední pobyt) a 1.5. </a:t>
            </a:r>
            <a:r>
              <a:rPr lang="cs-CZ" dirty="0" smtClean="0"/>
              <a:t>a </a:t>
            </a:r>
            <a:r>
              <a:rPr lang="cs-CZ" dirty="0"/>
              <a:t>dětské skupiny </a:t>
            </a:r>
            <a:r>
              <a:rPr lang="cs-CZ" dirty="0" smtClean="0"/>
              <a:t>), nemohou být realizovány jako samostatný projekt</a:t>
            </a:r>
          </a:p>
          <a:p>
            <a:pPr marL="0" indent="0">
              <a:buNone/>
            </a:pPr>
            <a:r>
              <a:rPr lang="cs-CZ" dirty="0" smtClean="0"/>
              <a:t>Podmínky realizace: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Týká se rodičů s předškolními a školními dětmi (1. stupeň ZŠ)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V rozpočtu projektu mohou být doprovody zahrnuty buď jako služba (kapitola rozpočtu Nákup Služeb), anebo může být doprovázející osoba zaměstnána na DPČ/DPP (kapitola rozpočtu Osobní náklady)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Jedno dítě může využít doprovod (tam a zpět) maximálně 3x týdně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S rodiči dětí musí příjemce uzavřít písemnou smlouvu o poskytování služby s aktualizací na každé pololetí školního roku (podmínka realizace projektu; není součástí žádosti o podporu)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Vedení denní evidence doprovázených dětí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871410"/>
            <a:ext cx="3886200" cy="98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5811" y="0"/>
            <a:ext cx="2560320" cy="80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17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1.3. Příměstské tábory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Podpora je určena na zajištění služeb péče o děti v době školních prázdnin. Příměstský tábor může být realizován i jako samostatný projekt. Současně nemůže být souběžně realizován v kombinaci s aktivitou 1.2 (doprovody na kroužky a zájmové aktivity)</a:t>
            </a:r>
          </a:p>
          <a:p>
            <a:pPr marL="0" indent="0">
              <a:buNone/>
            </a:pPr>
            <a:r>
              <a:rPr lang="cs-CZ" dirty="0" smtClean="0"/>
              <a:t>Podmínky realizace: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Doba konání příměstského tábora je omezena pouze na pracovní dny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Minimální kapacita příměstského tábora je 10 dětí – s rodiči dětí musí příjemce uzavřít písemnou smlouvu o poskytování služby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 smtClean="0"/>
              <a:t>Je nutné vést denní evidenci přítomných dětí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99220"/>
            <a:ext cx="3886200" cy="77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83" y="405744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92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1.4 Společná doprava dětí do/ze školy, dětské </a:t>
            </a:r>
            <a:r>
              <a:rPr lang="cs-CZ" b="1" dirty="0" smtClean="0"/>
              <a:t>skupiny </a:t>
            </a:r>
            <a:r>
              <a:rPr lang="cs-CZ" b="1" dirty="0" smtClean="0"/>
              <a:t>a /nebo příměstského tábor</a:t>
            </a:r>
            <a:r>
              <a:rPr lang="cs-CZ" dirty="0" smtClean="0"/>
              <a:t>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sz="2500" dirty="0" smtClean="0"/>
              <a:t>Podpora je určena na zajištění dopravy dětí do/ze školy, dětské skupiny a/nebo příměstského tábora (týká se dětí předškolního věku a žáků 1. stupně ZŠ). Společná doprava může být realizována i jako samostatný projekt.</a:t>
            </a:r>
          </a:p>
          <a:p>
            <a:pPr marL="0" indent="0">
              <a:buNone/>
            </a:pPr>
            <a:r>
              <a:rPr lang="cs-CZ" sz="2500" dirty="0"/>
              <a:t> </a:t>
            </a:r>
            <a:r>
              <a:rPr lang="cs-CZ" sz="2500" b="1" dirty="0" smtClean="0"/>
              <a:t>Společná doprava </a:t>
            </a:r>
            <a:r>
              <a:rPr lang="cs-CZ" sz="2500" dirty="0" smtClean="0"/>
              <a:t>dětí do/ze školy, dětské skupiny a / nebo příměstského táboru </a:t>
            </a:r>
            <a:r>
              <a:rPr lang="cs-CZ" sz="2500" b="1" dirty="0" smtClean="0"/>
              <a:t>může být provozována, pokud platí alespoň jedno z níže uvedených kritérií </a:t>
            </a:r>
          </a:p>
          <a:p>
            <a:r>
              <a:rPr lang="cs-CZ" sz="2500" dirty="0" smtClean="0"/>
              <a:t> neexistuje žádné spojení hromadnou dopravou,</a:t>
            </a:r>
          </a:p>
          <a:p>
            <a:r>
              <a:rPr lang="cs-CZ" sz="2500" dirty="0" smtClean="0"/>
              <a:t> neexistuje vhodné spojení hromadnou dopravou ve vhodném čase (dítě by na začátek nebo po konci vyučování/dětské skupiny/příměstského tábora čekalo více než 30 min.),</a:t>
            </a:r>
          </a:p>
          <a:p>
            <a:r>
              <a:rPr lang="cs-CZ" sz="2500" dirty="0" smtClean="0"/>
              <a:t>- návaznost spojů hromadné dopravy je komplikovaná (přestupy, čekání na jednotlivé spoje, interval mezi jednotlivými spoji je větší než 1 hod.)</a:t>
            </a:r>
          </a:p>
          <a:p>
            <a:r>
              <a:rPr lang="cs-CZ" sz="2500" b="1" dirty="0" smtClean="0"/>
              <a:t>Podmínky realizace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 smtClean="0"/>
              <a:t>Žadatel v žádosti o podporu musí vždy odůvodnit potřebnost služby. V případě realizace společné dopravy dětí do/z příměstského tábora je nezbytné místo realizace příměstského tábora přizpůsobit délce obvyklé dojížďky do spádových předškolních a školních zařízení. Týká </a:t>
            </a:r>
            <a:r>
              <a:rPr lang="cs-CZ" sz="2500" dirty="0"/>
              <a:t>se rodičů s předškolními a školními dětmi (1. stupeň ZŠ)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/>
              <a:t>V rozpočtu projektu může být společná doprava zahrnuta pouze jako služba (v kapitole rozpočtu Nákup služeb)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/>
              <a:t>Není možné využívat vlastního dopravního prostředku příjemce dotace nebo rodiče dítěte – cena služby vyplývá ze smlouvy s dopravcem (není vázaná na veřejnou dopravu)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/>
              <a:t>S rodiči dětí musí příjemce uzavřít písemnou smlouvu o poskytování služby s aktualizací na každé pololetí školního roku (podmínka realizace projektu; není součástí žádosti o podporu)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/>
              <a:t>Doporučujeme vedení denní evidence přepravovaných dětí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/>
              <a:t>Náklady na doprovázející/pečující osoby během cesty jsou způsobilými náklady projektu vždy v případě doprovázení předškolních dětí, u žáků 1. stupně ZŠ jen pokud příjemce uzná tento doprovod za potřebný ve zvlášť odůvodněných případech (např. vyžaduje-li to zdravotní stav dítěte apod.); ve druhém uvedeném případě muší žadatel odůvodnit potřebnost služby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500" dirty="0"/>
              <a:t>Přepravce musí dodržovat zákonné předpisy (sedačky a poutání dětí pásy)</a:t>
            </a:r>
          </a:p>
          <a:p>
            <a:pPr marL="0" indent="0">
              <a:buNone/>
            </a:pPr>
            <a:endParaRPr lang="cs-CZ" sz="2500" dirty="0" smtClean="0"/>
          </a:p>
          <a:p>
            <a:endParaRPr lang="cs-CZ" sz="2100" dirty="0" smtClean="0"/>
          </a:p>
          <a:p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967662"/>
            <a:ext cx="3886200" cy="61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713" y="927756"/>
            <a:ext cx="1820487" cy="626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0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1.5. Dětské skupiny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2000" dirty="0" smtClean="0"/>
              <a:t>Podpora je určena na vytvoření nových nebo transformaci stávajících zařízení poskytujících pravidelnou péči o dítě od 1 roku věku do zahájení povinné školní docházky a na jejich provoz. Účelem je umožnit rodičům zapojení do pracovního procesu. Obsahem služby hlídání a péče o dítě je zajištění potřeb dítěte, výchova, rozvoj, schopností a kulturních i hygienických návyků dítěte.</a:t>
            </a:r>
          </a:p>
          <a:p>
            <a:pPr marL="0" indent="0">
              <a:buNone/>
            </a:pPr>
            <a:r>
              <a:rPr lang="cs-CZ" sz="2000" b="1" dirty="0" smtClean="0"/>
              <a:t>Podmínky realizace</a:t>
            </a:r>
            <a:r>
              <a:rPr lang="cs-CZ" sz="2000" dirty="0" smtClean="0"/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/>
              <a:t> služba je poskytována mimo domácnost dítěte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/>
              <a:t> podporu mohou získat pouze zařízení péče o děti, která jsou provozována mimo režim školského zákona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/>
              <a:t> minimální kapacita zřizovaného zařízení je 5 dětí, maximální 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sz="2000" dirty="0" smtClean="0"/>
              <a:t> v případě kombinace aktivity dětské skupiny s dalšími aktivitami je nezbytné jednotlivé aktivity dětské skupiny rozlišit i na úrovni položek rozpočtu</a:t>
            </a:r>
            <a:endParaRPr lang="cs-CZ" sz="2000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666874"/>
            <a:ext cx="3886200" cy="95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684" y="357617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048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Službu péče o dítě lze poskytovat v následujících režimech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smtClean="0"/>
              <a:t>a) Dětská skupina pro veřejnost</a:t>
            </a:r>
          </a:p>
          <a:p>
            <a:pPr marL="0" indent="0">
              <a:buNone/>
            </a:pPr>
            <a:r>
              <a:rPr lang="cs-CZ" dirty="0" smtClean="0"/>
              <a:t>b) Podniková dětská skupina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642811"/>
            <a:ext cx="3886200" cy="96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939" y="230188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9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Program semináře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Základní informace o výzvě</a:t>
            </a:r>
          </a:p>
          <a:p>
            <a:r>
              <a:rPr lang="cs-CZ" dirty="0" smtClean="0"/>
              <a:t> Podporované aktivity</a:t>
            </a:r>
          </a:p>
          <a:p>
            <a:r>
              <a:rPr lang="cs-CZ" dirty="0" smtClean="0"/>
              <a:t> Způsobilé výdaje</a:t>
            </a:r>
          </a:p>
          <a:p>
            <a:r>
              <a:rPr lang="cs-CZ" dirty="0" smtClean="0"/>
              <a:t> Způsob podání žádosti o podporu</a:t>
            </a:r>
          </a:p>
          <a:p>
            <a:r>
              <a:rPr lang="cs-CZ" dirty="0" smtClean="0"/>
              <a:t> Různé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3021" y="5197642"/>
            <a:ext cx="8253663" cy="12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524" y="514104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10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Dětská skupina pro veřejnost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dirty="0"/>
              <a:t>Podpora z OPZ může být využita na dětské skupiny pro veřejnost vymezené dle § 3 odst. 2 zákona č. 247/2014 Sb., o poskytování služby péče o dítě v dětské skupině. Provozovatel dětské skupiny není povinen být zaměstnavatelem rodiče nebo jiné osoby, které bylo rozhodnutím příslušného orgánu svěřeno dítě do péče nahrazující péči rodičů, pokud je: </a:t>
            </a:r>
          </a:p>
          <a:p>
            <a:r>
              <a:rPr lang="cs-CZ" dirty="0" smtClean="0"/>
              <a:t> </a:t>
            </a:r>
            <a:r>
              <a:rPr lang="cs-CZ" dirty="0"/>
              <a:t>ústavem, jestliže poskytování služby péče o dítě v dětské skupině je v souladu s jeho zakládací listinou, </a:t>
            </a:r>
          </a:p>
          <a:p>
            <a:r>
              <a:rPr lang="cs-CZ" dirty="0" smtClean="0"/>
              <a:t> </a:t>
            </a:r>
            <a:r>
              <a:rPr lang="cs-CZ" dirty="0"/>
              <a:t>právnickou osobou registrovanou nebo evidovanou dle zákona č. 3/2002 Sb., o svobodě náboženského vyznání a postavení církví a náboženských společností (zákon o církvích a náboženských společnostech), pokud poskytování služby péče o dítě v dětské skupině je v souladu s jejím předmětem činnosti, </a:t>
            </a:r>
          </a:p>
          <a:p>
            <a:r>
              <a:rPr lang="cs-CZ" dirty="0" smtClean="0"/>
              <a:t> územním </a:t>
            </a:r>
            <a:r>
              <a:rPr lang="cs-CZ" dirty="0"/>
              <a:t>samosprávným celkem nebo jím zřizovanou právnickou osobou, </a:t>
            </a:r>
          </a:p>
          <a:p>
            <a:r>
              <a:rPr lang="cs-CZ" dirty="0" smtClean="0"/>
              <a:t> </a:t>
            </a:r>
            <a:r>
              <a:rPr lang="cs-CZ" dirty="0"/>
              <a:t>obecně prospěšnou společností, jestliže poskytování služby péče o dítě v dětské skupině je v souladu s její zakládací listinou nebo zakládací smlouvou, </a:t>
            </a:r>
          </a:p>
          <a:p>
            <a:r>
              <a:rPr lang="cs-CZ" dirty="0" smtClean="0"/>
              <a:t> </a:t>
            </a:r>
            <a:r>
              <a:rPr lang="cs-CZ" dirty="0"/>
              <a:t>nadací nebo nadačním fondem, </a:t>
            </a:r>
          </a:p>
          <a:p>
            <a:r>
              <a:rPr lang="cs-CZ" dirty="0" smtClean="0"/>
              <a:t> </a:t>
            </a:r>
            <a:r>
              <a:rPr lang="cs-CZ" dirty="0"/>
              <a:t>spolkem, jestliže poskytování služby péče o dítě v dětské skupině je v souladu s jeho stanovami. </a:t>
            </a:r>
          </a:p>
          <a:p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823284"/>
            <a:ext cx="3886200" cy="493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6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9796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Podniková dětská skupina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Podpora z OPZ může být využita na podnikové dětské skupiny vymezené dle § 3 odst. 1 zákona č. 247/2014 Sb., o poskytování služby péče o dítě v dětské skupině. Provozovatel dětské skupiny je zaměstnavatelem rodiče, nebo dle § 3, odst. 3 cit. zákona provozovatel může poskytovat službu péče o dítě v dětské skupině rodiči též na základě dohody se zaměstnavatelem tohoto rodiče, a to za podmínek, za kterých poskytuje službu jinému rodiči. 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257800"/>
            <a:ext cx="3886200" cy="866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684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5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1.6 Vzdělávání pečujících osob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Jedná se o další profesní vzdělávání pro pečující osoby zaměřené na zlepšení jejich přístupu na trh práce, včetně výkonu samostatné výdělečné činnosti. Volba profesního vzdělávání musí odpovídat potřebám podporované cílové skupiny a musí mít vazbu na projektem deklarované pracovní uplatnění. Dosažené vzdělání by podpořeným osobám mělo usnadnit jejich uplatnění například v dětských skupinách, v dětských klubech, na příměstských táborech nebo jako </a:t>
            </a:r>
            <a:r>
              <a:rPr lang="cs-CZ" dirty="0" smtClean="0"/>
              <a:t>OSVČ </a:t>
            </a:r>
            <a:endParaRPr lang="cs-CZ" dirty="0"/>
          </a:p>
          <a:p>
            <a:r>
              <a:rPr lang="cs-CZ" b="1" dirty="0" smtClean="0"/>
              <a:t>Doporučení </a:t>
            </a:r>
            <a:r>
              <a:rPr lang="cs-CZ" b="1" dirty="0"/>
              <a:t>k podporované aktivitě Podpora prorodinných opatření: </a:t>
            </a:r>
            <a:r>
              <a:rPr lang="cs-CZ" dirty="0"/>
              <a:t>Doporučujeme uzavřít pojištění odpovědnosti za škody (zahrnující pobyt v prostorách zařízení i volný pohyb dětí mimo zařízení), výdaj lze hradit z nepřímých nákladů projektu</a:t>
            </a:r>
            <a:r>
              <a:rPr lang="cs-CZ" dirty="0" smtClean="0"/>
              <a:t>! U dětských skupin je pojištění povinné.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6063916"/>
            <a:ext cx="3886200" cy="649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2684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5278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/>
            </a:r>
            <a:br>
              <a:rPr lang="cs-CZ" dirty="0"/>
            </a:br>
            <a:r>
              <a:rPr lang="cs-CZ" b="1" dirty="0"/>
              <a:t>Nepodporované aktivity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 této výzvě nebudou podporovány následující aktivity: </a:t>
            </a:r>
          </a:p>
          <a:p>
            <a:r>
              <a:rPr lang="cs-CZ" dirty="0" smtClean="0"/>
              <a:t> </a:t>
            </a:r>
            <a:r>
              <a:rPr lang="cs-CZ" dirty="0"/>
              <a:t>Volnočasové aktivity </a:t>
            </a:r>
          </a:p>
          <a:p>
            <a:r>
              <a:rPr lang="pl-PL" dirty="0" smtClean="0"/>
              <a:t> </a:t>
            </a:r>
            <a:r>
              <a:rPr lang="pl-PL" dirty="0"/>
              <a:t>PC/jazykové kurzy jako samostatný projekt </a:t>
            </a:r>
          </a:p>
          <a:p>
            <a:r>
              <a:rPr lang="cs-CZ" dirty="0" smtClean="0"/>
              <a:t> </a:t>
            </a:r>
            <a:r>
              <a:rPr lang="cs-CZ" dirty="0"/>
              <a:t>Osvětová činnost/kampaně jako samostatný projekt </a:t>
            </a:r>
          </a:p>
          <a:p>
            <a:endParaRPr lang="cs-CZ" dirty="0"/>
          </a:p>
          <a:p>
            <a:r>
              <a:rPr lang="cs-CZ" dirty="0" smtClean="0"/>
              <a:t> </a:t>
            </a:r>
            <a:r>
              <a:rPr lang="cs-CZ" dirty="0"/>
              <a:t>Tvorba komplexních vzdělávacích programů včetně e-learningových kurzů </a:t>
            </a:r>
          </a:p>
          <a:p>
            <a:r>
              <a:rPr lang="cs-CZ" dirty="0" smtClean="0"/>
              <a:t> </a:t>
            </a:r>
            <a:r>
              <a:rPr lang="cs-CZ" dirty="0"/>
              <a:t>Všeobecné psychologické poradenství, pokud nebude součástí komplexní poradenské práce s účastníkem projektu </a:t>
            </a:r>
          </a:p>
          <a:p>
            <a:r>
              <a:rPr lang="cs-CZ" dirty="0" smtClean="0"/>
              <a:t> </a:t>
            </a:r>
            <a:r>
              <a:rPr lang="cs-CZ" dirty="0"/>
              <a:t>Zahraniční stáže </a:t>
            </a:r>
          </a:p>
          <a:p>
            <a:r>
              <a:rPr lang="cs-CZ" dirty="0" smtClean="0"/>
              <a:t> </a:t>
            </a:r>
            <a:r>
              <a:rPr lang="cs-CZ" dirty="0"/>
              <a:t>Lesní školky (mimo zákon o dětských skupinách kvůli nesplnění hygienických předpisů) </a:t>
            </a:r>
          </a:p>
          <a:p>
            <a:r>
              <a:rPr lang="pt-BR" dirty="0" smtClean="0"/>
              <a:t> </a:t>
            </a:r>
            <a:r>
              <a:rPr lang="pt-BR" dirty="0"/>
              <a:t>Provoz mateřských a rodinných center </a:t>
            </a:r>
          </a:p>
          <a:p>
            <a:r>
              <a:rPr lang="cs-CZ" dirty="0" smtClean="0"/>
              <a:t> </a:t>
            </a:r>
            <a:r>
              <a:rPr lang="cs-CZ" dirty="0"/>
              <a:t>Vzdělávání členů realizačního týmu </a:t>
            </a:r>
            <a:endParaRPr lang="cs-CZ" dirty="0" smtClean="0"/>
          </a:p>
          <a:p>
            <a:r>
              <a:rPr lang="cs-CZ" dirty="0" smtClean="0"/>
              <a:t>Potřebnost </a:t>
            </a:r>
            <a:r>
              <a:rPr lang="cs-CZ" dirty="0"/>
              <a:t>vzdělávacích aktivit zdůvodní žadatel v projektové žádosti. 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919536"/>
            <a:ext cx="3886200" cy="541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993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4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    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Indikátory výstupu</a:t>
            </a:r>
          </a:p>
          <a:p>
            <a:r>
              <a:rPr lang="cs-CZ" sz="2400" dirty="0" smtClean="0"/>
              <a:t>Tyto indikátory jsou určené pro sledování a vyhodnocování prováděných opatření a aktivit, které charakterizují konkrétní činnost. Podávají informace o okamžitých výstupech realizace jednotlivých operací/akcí/projektů v rámci programu. </a:t>
            </a:r>
          </a:p>
          <a:p>
            <a:r>
              <a:rPr lang="cs-CZ" sz="2400" dirty="0" smtClean="0"/>
              <a:t>Indikátory výstupů vyjadřují např. počty osob, které byly v rámci daného projektu podpořeny.</a:t>
            </a:r>
          </a:p>
          <a:p>
            <a:pPr marL="0" indent="0">
              <a:buNone/>
            </a:pPr>
            <a:r>
              <a:rPr lang="cs-CZ" b="1" dirty="0" smtClean="0"/>
              <a:t>Indikátory výsledku</a:t>
            </a:r>
          </a:p>
          <a:p>
            <a:r>
              <a:rPr lang="cs-CZ" sz="2400" dirty="0" smtClean="0"/>
              <a:t>Jedná se o indikátory s přímou vazbou na stanovené cíle. Slouží k prokázání, zda bylo cíle projektu dosaženo. Indikátory výsledků vyjadřují okamžité efekty podpory, ke kterým došlo v době realizace projektů</a:t>
            </a:r>
            <a:r>
              <a:rPr lang="cs-CZ" sz="2400" b="1" dirty="0" smtClean="0"/>
              <a:t>. </a:t>
            </a:r>
            <a:endParaRPr lang="cs-CZ" sz="2400" b="1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63125"/>
            <a:ext cx="38862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480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990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/>
              <a:t>                              INDIKÁTORY</a:t>
            </a:r>
            <a:br>
              <a:rPr lang="cs-CZ" b="1" dirty="0" smtClean="0"/>
            </a:br>
            <a:r>
              <a:rPr lang="cs-CZ" b="1" dirty="0" smtClean="0"/>
              <a:t>                                 </a:t>
            </a:r>
            <a:r>
              <a:rPr lang="cs-CZ" sz="2400" b="1" dirty="0" smtClean="0"/>
              <a:t>SE ZÁVAZKEM</a:t>
            </a:r>
            <a:br>
              <a:rPr lang="cs-CZ" sz="2400" b="1" dirty="0" smtClean="0"/>
            </a:b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Hodnoty, které jsou chápány jako závazek žadatele, kterého má dosáhnout díky realizaci projektu.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Pravidla týkající se indikátorů, včetně definic jednotlivých indikátorů, jsou k dispozici v Obecné části pravidel pro žadatele a příjemce v rámci Operačního programu zaměstnanost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281862"/>
            <a:ext cx="3886200" cy="10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423949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679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            INDIKÁTORY</a:t>
            </a:r>
            <a:br>
              <a:rPr lang="cs-CZ" b="1" dirty="0" smtClean="0"/>
            </a:br>
            <a:r>
              <a:rPr lang="cs-CZ" b="1" dirty="0" smtClean="0"/>
              <a:t>                          </a:t>
            </a:r>
            <a:r>
              <a:rPr lang="cs-CZ" sz="2400" b="1" dirty="0" smtClean="0"/>
              <a:t>SE ZÁVAZKEM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65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Kód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Název indikátoru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Měrná jednotka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 indikátoru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60000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Celkový počet účastníků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Osoby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Výstup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50001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Kapacita podporovaných zařízení péče o děti nebo vzdělávacích zařízení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Osoby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Výstup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281862"/>
            <a:ext cx="3886200" cy="105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6182" y="514104"/>
            <a:ext cx="2560320" cy="1027603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      </a:t>
            </a:r>
            <a:r>
              <a:rPr lang="cs-CZ" b="1" dirty="0" smtClean="0"/>
              <a:t>INDIKÁTORY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 případě, že projekt podporu získá, bude mít žadatel povinnost kromě indikátorů se závazkem vykazovat dosažené hodnoty také pro: </a:t>
            </a:r>
          </a:p>
          <a:p>
            <a:r>
              <a:rPr lang="cs-CZ" dirty="0"/>
              <a:t>a) Indikátory výstupů, které navazují na charakteristiky účastníků jako je např. věk, postavení na trhu práce, případné znevýhodnění, atd. Tyto indikátory se načítají automaticky z Monitorovacího listu podpořené osoby skrze informační systém IS ESF 2014+, který příjemce zpracovává společně se Zprávou o realizaci projektu (</a:t>
            </a:r>
            <a:r>
              <a:rPr lang="cs-CZ" dirty="0" err="1"/>
              <a:t>ZoR</a:t>
            </a:r>
            <a:r>
              <a:rPr lang="cs-CZ" dirty="0"/>
              <a:t>); </a:t>
            </a:r>
          </a:p>
          <a:p>
            <a:r>
              <a:rPr lang="cs-CZ" dirty="0"/>
              <a:t>b) Indikátory z tabulek uvedených níže, které jsou relevantní vůči plánovaným aktivitám a podporovaným cílovým skupinám projektu. Žadatel má povinnost v žádosti o podporu u těchto indikátorů vyplnit pole cílová hodnota. Pokud je daný indikátor vůči projektovým aktivitám nerelevantní, pak je možné u něj uvést cílovou hodnotu 0. U výsledkových indikátorů, které se týkají účastníků, žadatel uvede vždy cílovou hodnotu 0. Dosažené hodnoty indikátorů uvedených níže budou příjemcem vykazovány prostřednictvím Zprávy o realizaci projektu (</a:t>
            </a:r>
            <a:r>
              <a:rPr lang="cs-CZ" dirty="0" err="1"/>
              <a:t>ZoR</a:t>
            </a:r>
            <a:r>
              <a:rPr lang="cs-CZ" dirty="0"/>
              <a:t>) v IS KP14+. Sledování parametrů týkajících se podpořených osob a související indikátory jsou detailně popsány v Obecné části pravidel pro žadatele a příjemce v rámci Operačního programu zaměstnanost v kapitole 18. 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15000"/>
            <a:ext cx="3886200" cy="97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1" y="405581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75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9973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                             INDIKÁTORY</a:t>
            </a:r>
            <a:r>
              <a:rPr lang="cs-CZ" b="1" dirty="0"/>
              <a:t/>
            </a:r>
            <a:br>
              <a:rPr lang="cs-CZ" b="1" dirty="0"/>
            </a:b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3699511"/>
              </p:ext>
            </p:extLst>
          </p:nvPr>
        </p:nvGraphicFramePr>
        <p:xfrm>
          <a:off x="838200" y="1554176"/>
          <a:ext cx="10515600" cy="4422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160">
                  <a:extLst>
                    <a:ext uri="{9D8B030D-6E8A-4147-A177-3AD203B41FA5}">
                      <a16:colId xmlns:a16="http://schemas.microsoft.com/office/drawing/2014/main" val="3530359592"/>
                    </a:ext>
                  </a:extLst>
                </a:gridCol>
                <a:gridCol w="5253644">
                  <a:extLst>
                    <a:ext uri="{9D8B030D-6E8A-4147-A177-3AD203B41FA5}">
                      <a16:colId xmlns:a16="http://schemas.microsoft.com/office/drawing/2014/main" val="810225840"/>
                    </a:ext>
                  </a:extLst>
                </a:gridCol>
                <a:gridCol w="2202872">
                  <a:extLst>
                    <a:ext uri="{9D8B030D-6E8A-4147-A177-3AD203B41FA5}">
                      <a16:colId xmlns:a16="http://schemas.microsoft.com/office/drawing/2014/main" val="2775514431"/>
                    </a:ext>
                  </a:extLst>
                </a:gridCol>
                <a:gridCol w="2159924">
                  <a:extLst>
                    <a:ext uri="{9D8B030D-6E8A-4147-A177-3AD203B41FA5}">
                      <a16:colId xmlns:a16="http://schemas.microsoft.com/office/drawing/2014/main" val="3155465728"/>
                    </a:ext>
                  </a:extLst>
                </a:gridCol>
              </a:tblGrid>
              <a:tr h="5735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Kód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Název indikátoru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Měrná jednotka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 indikátoru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00413"/>
                  </a:ext>
                </a:extLst>
              </a:tr>
              <a:tr h="573534">
                <a:tc>
                  <a:txBody>
                    <a:bodyPr/>
                    <a:lstStyle/>
                    <a:p>
                      <a:r>
                        <a:rPr lang="cs-CZ" dirty="0" smtClean="0"/>
                        <a:t>50110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osob využívajících zařízení péče o děti předškolního věku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Osoby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Výsledek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519183"/>
                  </a:ext>
                </a:extLst>
              </a:tr>
              <a:tr h="573534">
                <a:tc>
                  <a:txBody>
                    <a:bodyPr/>
                    <a:lstStyle/>
                    <a:p>
                      <a:r>
                        <a:rPr lang="cs-CZ" dirty="0" smtClean="0"/>
                        <a:t>50120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Počet osob využívajících zařízení péče o děti ve věku do 3 let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Osoby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Výsledek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76117"/>
                  </a:ext>
                </a:extLst>
              </a:tr>
              <a:tr h="573534">
                <a:tc>
                  <a:txBody>
                    <a:bodyPr/>
                    <a:lstStyle/>
                    <a:p>
                      <a:r>
                        <a:rPr lang="cs-CZ" dirty="0" smtClean="0"/>
                        <a:t>62500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Účastníci v procesu vzdělávání /odborné přípravy po ukončení své účasti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Osoby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Výsledek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698396"/>
                  </a:ext>
                </a:extLst>
              </a:tr>
              <a:tr h="399315">
                <a:tc>
                  <a:txBody>
                    <a:bodyPr/>
                    <a:lstStyle/>
                    <a:p>
                      <a:r>
                        <a:rPr lang="cs-CZ" dirty="0" smtClean="0"/>
                        <a:t>62600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Účastníci, kteří získali kvalifikaci po ukončení své účasti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Osoby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Výsledek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844975"/>
                  </a:ext>
                </a:extLst>
              </a:tr>
              <a:tr h="1196729">
                <a:tc>
                  <a:txBody>
                    <a:bodyPr/>
                    <a:lstStyle/>
                    <a:p>
                      <a:r>
                        <a:rPr lang="cs-CZ" dirty="0" smtClean="0"/>
                        <a:t>62800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Znevýhodnění účastníci, kteří po ukončení své účasti hledají zaměstnání, jsou v procesu vzdělávání/odborné přípravy, rozšiřují si kvalifikaci nebo jsou zaměstnaní, a to i OSVČ 	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Osoby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Výsledek 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53356"/>
                  </a:ext>
                </a:extLst>
              </a:tr>
            </a:tbl>
          </a:graphicData>
        </a:graphic>
      </p:graphicFrame>
      <p:pic>
        <p:nvPicPr>
          <p:cNvPr id="5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6075946"/>
            <a:ext cx="3886200" cy="782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6" y="116048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63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HODNOCENÍ A </a:t>
            </a:r>
            <a:r>
              <a:rPr lang="cs-CZ" b="1" dirty="0" smtClean="0"/>
              <a:t>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Problematika </a:t>
            </a:r>
            <a:r>
              <a:rPr lang="cs-CZ" dirty="0"/>
              <a:t>hodnocení přijatelnosti a </a:t>
            </a:r>
            <a:r>
              <a:rPr lang="cs-CZ" dirty="0" smtClean="0"/>
              <a:t>formálních náležitostí</a:t>
            </a:r>
            <a:r>
              <a:rPr lang="cs-CZ" dirty="0"/>
              <a:t>, věcného hodnocení a výběru projektů</a:t>
            </a:r>
          </a:p>
          <a:p>
            <a:r>
              <a:rPr lang="cs-CZ" dirty="0" smtClean="0"/>
              <a:t>Dle Přílohy </a:t>
            </a:r>
            <a:r>
              <a:rPr lang="cs-CZ" dirty="0"/>
              <a:t>č. </a:t>
            </a:r>
            <a:r>
              <a:rPr lang="cs-CZ" dirty="0" smtClean="0"/>
              <a:t>2 </a:t>
            </a:r>
            <a:r>
              <a:rPr lang="cs-CZ" dirty="0"/>
              <a:t>Výzvy MAS – Pravidla pro </a:t>
            </a:r>
            <a:r>
              <a:rPr lang="cs-CZ" dirty="0" smtClean="0"/>
              <a:t>hodnocení OPZ</a:t>
            </a:r>
            <a:endParaRPr lang="cs-CZ" dirty="0"/>
          </a:p>
          <a:p>
            <a:r>
              <a:rPr lang="cs-CZ" dirty="0" smtClean="0"/>
              <a:t> Dle Specifické </a:t>
            </a:r>
            <a:r>
              <a:rPr lang="cs-CZ" dirty="0"/>
              <a:t>část pravidel pro žadatele a příjemce </a:t>
            </a:r>
            <a:r>
              <a:rPr lang="cs-CZ" dirty="0" smtClean="0"/>
              <a:t>v rámci </a:t>
            </a:r>
            <a:r>
              <a:rPr lang="cs-CZ" dirty="0"/>
              <a:t>OPZ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Proces hodnocení a výběru projektů zajišťuje </a:t>
            </a:r>
            <a:r>
              <a:rPr lang="cs-CZ" b="1" dirty="0" smtClean="0"/>
              <a:t>MAS Chrudimsko, </a:t>
            </a:r>
            <a:r>
              <a:rPr lang="cs-CZ" b="1" dirty="0" err="1" smtClean="0"/>
              <a:t>z.s</a:t>
            </a:r>
            <a:r>
              <a:rPr lang="cs-CZ" b="1" dirty="0" smtClean="0"/>
              <a:t>.</a:t>
            </a:r>
            <a:endParaRPr lang="cs-CZ" b="1" dirty="0"/>
          </a:p>
          <a:p>
            <a:pPr marL="0" indent="0">
              <a:buNone/>
            </a:pPr>
            <a:r>
              <a:rPr lang="cs-CZ" dirty="0"/>
              <a:t>• Žádosti předložené jiným způsobem a v jiném termínu než</a:t>
            </a:r>
          </a:p>
          <a:p>
            <a:pPr marL="0" indent="0">
              <a:buNone/>
            </a:pPr>
            <a:r>
              <a:rPr lang="cs-CZ" dirty="0"/>
              <a:t>umožňuje výzva, nejsou akceptovány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02968"/>
            <a:ext cx="3886200" cy="90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938" y="166255"/>
            <a:ext cx="2560320" cy="54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2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 PŘEDSTAVENÍ VÝZVY</a:t>
            </a:r>
            <a:br>
              <a:rPr lang="cs-CZ" dirty="0" smtClean="0"/>
            </a:br>
            <a:r>
              <a:rPr lang="cs-CZ" sz="3200" dirty="0" smtClean="0"/>
              <a:t>                                      ZÁKLADNÍ INFORMACE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Číslo výzvy:  216/03 _ 16_047/CLLD_16_01_098</a:t>
            </a:r>
          </a:p>
          <a:p>
            <a:r>
              <a:rPr lang="cs-CZ" sz="2400" b="1" dirty="0" smtClean="0"/>
              <a:t>Prioritní osa </a:t>
            </a:r>
            <a:r>
              <a:rPr lang="cs-CZ" sz="2400" dirty="0" smtClean="0"/>
              <a:t>2 Sociální začleňování a boj s chudobou</a:t>
            </a:r>
          </a:p>
          <a:p>
            <a:r>
              <a:rPr lang="cs-CZ" sz="2400" b="1" dirty="0" smtClean="0"/>
              <a:t>Investiční priorita </a:t>
            </a:r>
            <a:r>
              <a:rPr lang="cs-CZ" sz="2400" dirty="0" smtClean="0"/>
              <a:t>2.3 Strategie komunitně vedeného místního rozvoje </a:t>
            </a:r>
          </a:p>
          <a:p>
            <a:r>
              <a:rPr lang="cs-CZ" sz="2400" b="1" dirty="0" smtClean="0"/>
              <a:t>Specifický cíl </a:t>
            </a:r>
            <a:r>
              <a:rPr lang="cs-CZ" sz="2400" dirty="0" smtClean="0"/>
              <a:t>2.3.1. Zvýšit zapojení lokálních aktérů do řešení problémů nezaměstnanosti a sociálního začleňování ve venkovských oblastech</a:t>
            </a:r>
          </a:p>
          <a:p>
            <a:r>
              <a:rPr lang="cs-CZ" sz="2400" b="1" dirty="0" smtClean="0"/>
              <a:t>Vyhlášení výzvy</a:t>
            </a:r>
            <a:r>
              <a:rPr lang="cs-CZ" sz="2400" dirty="0" smtClean="0"/>
              <a:t>: 04.10.2017</a:t>
            </a:r>
          </a:p>
          <a:p>
            <a:r>
              <a:rPr lang="cs-CZ" sz="2400" b="1" dirty="0" smtClean="0"/>
              <a:t>Zahájení příjmu žádostí</a:t>
            </a:r>
            <a:r>
              <a:rPr lang="cs-CZ" sz="2400" dirty="0" smtClean="0"/>
              <a:t>: 04.10.2017, 04:00 hodin</a:t>
            </a:r>
          </a:p>
          <a:p>
            <a:r>
              <a:rPr lang="cs-CZ" sz="2400" b="1" dirty="0" smtClean="0"/>
              <a:t>Ukončení příjmu žádostí o podporu</a:t>
            </a:r>
            <a:r>
              <a:rPr lang="cs-CZ" sz="2400" dirty="0" smtClean="0"/>
              <a:t>: 27.11.2017, 12:00 hod.</a:t>
            </a:r>
          </a:p>
          <a:p>
            <a:endParaRPr lang="cs-CZ" sz="2400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8958" y="5317958"/>
            <a:ext cx="7375358" cy="107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798022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945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HODNOCENÍ A </a:t>
            </a:r>
            <a:r>
              <a:rPr lang="cs-CZ" b="1" dirty="0" smtClean="0"/>
              <a:t>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Výsledkem výběru je Seznam žádostí o podporu, </a:t>
            </a:r>
            <a:r>
              <a:rPr lang="cs-CZ" dirty="0" smtClean="0"/>
              <a:t>které MAS </a:t>
            </a:r>
            <a:r>
              <a:rPr lang="cs-CZ" dirty="0"/>
              <a:t>navrhuje ke schválení ̵&gt; tento Seznam předá </a:t>
            </a:r>
            <a:r>
              <a:rPr lang="cs-CZ" dirty="0" smtClean="0"/>
              <a:t>MAS Řídícímu </a:t>
            </a:r>
            <a:r>
              <a:rPr lang="cs-CZ" dirty="0"/>
              <a:t>orgánu OPZ ̵&gt; ŘO OPZ provede závěrečné </a:t>
            </a:r>
            <a:r>
              <a:rPr lang="cs-CZ" dirty="0" smtClean="0"/>
              <a:t>ověření způsobilosti </a:t>
            </a:r>
            <a:r>
              <a:rPr lang="cs-CZ" dirty="0"/>
              <a:t>vybraných projektů a kontrolu </a:t>
            </a:r>
            <a:r>
              <a:rPr lang="cs-CZ" dirty="0" smtClean="0"/>
              <a:t>administrativních postupů </a:t>
            </a:r>
            <a:r>
              <a:rPr lang="cs-CZ" dirty="0"/>
              <a:t>MAS</a:t>
            </a:r>
          </a:p>
          <a:p>
            <a:r>
              <a:rPr lang="cs-CZ" dirty="0" smtClean="0"/>
              <a:t>Proces </a:t>
            </a:r>
            <a:r>
              <a:rPr lang="cs-CZ" dirty="0"/>
              <a:t>hodnocení ̵&gt; ukončen nejpozději do </a:t>
            </a:r>
            <a:r>
              <a:rPr lang="cs-CZ" dirty="0" smtClean="0"/>
              <a:t>80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 smtClean="0"/>
              <a:t>pracovních dní </a:t>
            </a:r>
            <a:r>
              <a:rPr lang="cs-CZ" dirty="0"/>
              <a:t>od data ukončení příjmu žádostí o podporu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462336"/>
            <a:ext cx="3886200" cy="87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230188"/>
            <a:ext cx="2560320" cy="53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371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PROCES HODNOCENÍ A VÝBĚRU PROJEKTŮ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První fáze hodnocení projektů</a:t>
            </a:r>
          </a:p>
          <a:p>
            <a:pPr marL="0" indent="0">
              <a:buNone/>
            </a:pPr>
            <a:r>
              <a:rPr lang="cs-CZ" dirty="0"/>
              <a:t>• Posouzení základních věcných a administrativních požadavků</a:t>
            </a:r>
          </a:p>
          <a:p>
            <a:pPr marL="0" indent="0">
              <a:buNone/>
            </a:pPr>
            <a:r>
              <a:rPr lang="cs-CZ" dirty="0"/>
              <a:t>• Provádějí pracovníci MAS </a:t>
            </a:r>
            <a:r>
              <a:rPr lang="cs-CZ" dirty="0" smtClean="0"/>
              <a:t>Chrudimsko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• Lhůta max. </a:t>
            </a:r>
            <a:r>
              <a:rPr lang="cs-CZ" b="1" dirty="0"/>
              <a:t>30 pracovních dnů </a:t>
            </a:r>
            <a:r>
              <a:rPr lang="cs-CZ" dirty="0"/>
              <a:t>od ukončení příjmu žádostí o</a:t>
            </a:r>
          </a:p>
          <a:p>
            <a:pPr marL="0" indent="0">
              <a:buNone/>
            </a:pPr>
            <a:r>
              <a:rPr lang="cs-CZ" dirty="0"/>
              <a:t>podporu</a:t>
            </a:r>
          </a:p>
          <a:p>
            <a:pPr marL="0" indent="0">
              <a:buNone/>
            </a:pPr>
            <a:r>
              <a:rPr lang="cs-CZ" dirty="0"/>
              <a:t>• Kritéria přijatelnosti jsou neopravitelná</a:t>
            </a:r>
          </a:p>
          <a:p>
            <a:pPr marL="0" indent="0">
              <a:buNone/>
            </a:pPr>
            <a:r>
              <a:rPr lang="cs-CZ" dirty="0"/>
              <a:t>• Kritéria formálních náležitostí jsou opravitelná – žadatel vyzván 1 </a:t>
            </a:r>
            <a:r>
              <a:rPr lang="cs-CZ" dirty="0" smtClean="0"/>
              <a:t>x k </a:t>
            </a:r>
            <a:r>
              <a:rPr lang="cs-CZ" dirty="0"/>
              <a:t>opravě nebo doplnění ve lhůtě do 5 pracovních dní</a:t>
            </a:r>
          </a:p>
          <a:p>
            <a:pPr marL="0" indent="0">
              <a:buNone/>
            </a:pPr>
            <a:r>
              <a:rPr lang="cs-CZ" dirty="0"/>
              <a:t>• Hodnotí se podle kontrolních otázek uvedených pro každé kritérium</a:t>
            </a:r>
          </a:p>
          <a:p>
            <a:pPr marL="0" indent="0">
              <a:buNone/>
            </a:pPr>
            <a:r>
              <a:rPr lang="cs-CZ" dirty="0"/>
              <a:t>(ANO/NE)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15000"/>
            <a:ext cx="3886200" cy="721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105194"/>
            <a:ext cx="2560320" cy="6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34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HODNOCENÍ </a:t>
            </a:r>
            <a:r>
              <a:rPr lang="cs-CZ" b="1" dirty="0"/>
              <a:t>PŘIJATELNOSTI A FORMÁLNÍCH</a:t>
            </a:r>
            <a:br>
              <a:rPr lang="cs-CZ" b="1" dirty="0"/>
            </a:br>
            <a:r>
              <a:rPr lang="cs-CZ" b="1" dirty="0" smtClean="0"/>
              <a:t>                              NÁLEŽITOSTÍ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600" b="1" dirty="0"/>
              <a:t>Kritéria hodnocení </a:t>
            </a:r>
            <a:r>
              <a:rPr lang="cs-CZ" sz="3600" b="1" dirty="0" smtClean="0"/>
              <a:t>přijatelnosti                                              </a:t>
            </a:r>
            <a:r>
              <a:rPr lang="cs-CZ" sz="3600" b="1" dirty="0"/>
              <a:t>Kritéria formálních </a:t>
            </a:r>
            <a:r>
              <a:rPr lang="cs-CZ" sz="3600" b="1" dirty="0" smtClean="0"/>
              <a:t>náležitostí             </a:t>
            </a:r>
            <a:endParaRPr lang="cs-CZ" sz="3600" b="1" dirty="0"/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Oprávněnost </a:t>
            </a:r>
            <a:r>
              <a:rPr lang="cs-CZ" dirty="0" smtClean="0"/>
              <a:t>žadatele                                                                                                    </a:t>
            </a:r>
            <a:r>
              <a:rPr lang="cs-CZ" dirty="0"/>
              <a:t>Úplnost a forma žádosti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 smtClean="0"/>
              <a:t>Partnerství                                                                                                                        Podpis </a:t>
            </a:r>
            <a:r>
              <a:rPr lang="cs-CZ" dirty="0"/>
              <a:t>žádosti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Cílové skupiny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Celkové způsobilé výdaje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Aktivity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Horizontální principy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Trestní bezúhonnost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Soulad projektu s SCLLD</a:t>
            </a:r>
          </a:p>
          <a:p>
            <a:pPr marL="0" indent="0">
              <a:buNone/>
            </a:pPr>
            <a:r>
              <a:rPr lang="cs-CZ" sz="2000" dirty="0"/>
              <a:t>• </a:t>
            </a:r>
            <a:r>
              <a:rPr lang="cs-CZ" dirty="0"/>
              <a:t>Ověření </a:t>
            </a:r>
            <a:r>
              <a:rPr lang="cs-CZ" dirty="0" smtClean="0"/>
              <a:t>administrativní, finanční </a:t>
            </a:r>
            <a:r>
              <a:rPr lang="cs-CZ" dirty="0"/>
              <a:t>a provozní</a:t>
            </a:r>
          </a:p>
          <a:p>
            <a:pPr marL="0" indent="0">
              <a:buNone/>
            </a:pPr>
            <a:r>
              <a:rPr lang="cs-CZ" dirty="0"/>
              <a:t>kapacity </a:t>
            </a:r>
            <a:r>
              <a:rPr lang="cs-CZ" dirty="0" smtClean="0"/>
              <a:t>žadatele</a:t>
            </a:r>
          </a:p>
          <a:p>
            <a:pPr marL="0" indent="0">
              <a:buNone/>
            </a:pPr>
            <a:r>
              <a:rPr lang="cs-CZ" sz="4400" b="1" dirty="0" smtClean="0"/>
              <a:t>Podání žádosti o přezkum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MAS zasílá informaci o výsledku hodnocení -&gt; lhůta 15 kalendářních </a:t>
            </a:r>
            <a:r>
              <a:rPr lang="cs-CZ" dirty="0" smtClean="0"/>
              <a:t>dní ode </a:t>
            </a:r>
            <a:r>
              <a:rPr lang="cs-CZ" dirty="0"/>
              <a:t>dne doručení informace na podání Žádosti o přezkum u </a:t>
            </a:r>
            <a:r>
              <a:rPr lang="cs-CZ" dirty="0" smtClean="0"/>
              <a:t>negativně hodnocených </a:t>
            </a:r>
            <a:r>
              <a:rPr lang="cs-CZ" dirty="0"/>
              <a:t>Žádostí o podporu</a:t>
            </a:r>
            <a:endParaRPr lang="cs-CZ" b="1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02968"/>
            <a:ext cx="3886200" cy="986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1072343"/>
            <a:ext cx="2560320" cy="4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137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             VĚCNÉ </a:t>
            </a:r>
            <a:r>
              <a:rPr lang="cs-CZ" b="1" dirty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• Druhá fáze hodnocení projektů</a:t>
            </a:r>
          </a:p>
          <a:p>
            <a:pPr marL="0" indent="0">
              <a:buNone/>
            </a:pPr>
            <a:r>
              <a:rPr lang="cs-CZ" dirty="0"/>
              <a:t>• Hodnocení dle kritérií výzvy </a:t>
            </a:r>
            <a:r>
              <a:rPr lang="cs-CZ" dirty="0" smtClean="0"/>
              <a:t>MAS Chrudimsko</a:t>
            </a:r>
          </a:p>
          <a:p>
            <a:pPr marL="0" indent="0">
              <a:buNone/>
            </a:pPr>
            <a:r>
              <a:rPr lang="pt-BR" dirty="0" smtClean="0"/>
              <a:t>• </a:t>
            </a:r>
            <a:r>
              <a:rPr lang="pt-BR" dirty="0"/>
              <a:t>Provádí Výběrová komise MAS </a:t>
            </a:r>
            <a:r>
              <a:rPr lang="cs-CZ" dirty="0" smtClean="0"/>
              <a:t>Chrudimsko</a:t>
            </a:r>
            <a:endParaRPr lang="pt-BR" dirty="0"/>
          </a:p>
          <a:p>
            <a:pPr marL="0" indent="0">
              <a:buNone/>
            </a:pPr>
            <a:r>
              <a:rPr lang="cs-CZ" dirty="0"/>
              <a:t>• Pouze žádosti o podporu, které uspěly v 1. fázi hodnocení</a:t>
            </a:r>
          </a:p>
          <a:p>
            <a:pPr marL="0" indent="0">
              <a:buNone/>
            </a:pPr>
            <a:r>
              <a:rPr lang="cs-CZ" dirty="0"/>
              <a:t>• Lhůta max. </a:t>
            </a:r>
            <a:r>
              <a:rPr lang="cs-CZ" dirty="0" smtClean="0"/>
              <a:t>50 </a:t>
            </a:r>
            <a:r>
              <a:rPr lang="cs-CZ" b="1" dirty="0" smtClean="0"/>
              <a:t>pracovních </a:t>
            </a:r>
            <a:r>
              <a:rPr lang="cs-CZ" b="1" dirty="0"/>
              <a:t>dnů </a:t>
            </a:r>
            <a:r>
              <a:rPr lang="cs-CZ" dirty="0"/>
              <a:t>od ukončení hodnocení </a:t>
            </a:r>
            <a:r>
              <a:rPr lang="cs-CZ" dirty="0" smtClean="0"/>
              <a:t>formálních náležitostí a přijatelnosti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269831"/>
            <a:ext cx="3886200" cy="97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1121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428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</a:t>
            </a:r>
            <a:r>
              <a:rPr lang="cs-CZ" b="1" dirty="0" smtClean="0"/>
              <a:t>                     VĚCNÉ </a:t>
            </a:r>
            <a:r>
              <a:rPr lang="cs-CZ" b="1" dirty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b="1" dirty="0"/>
              <a:t>Přehled a bodové hodnocení kritérií věcného hodnocení: </a:t>
            </a:r>
            <a:endParaRPr lang="cs-CZ" dirty="0"/>
          </a:p>
          <a:p>
            <a:pPr marL="0" indent="0">
              <a:buNone/>
            </a:pPr>
            <a:r>
              <a:rPr lang="pl-PL" dirty="0"/>
              <a:t>- </a:t>
            </a:r>
            <a:r>
              <a:rPr lang="pl-PL" sz="2200" dirty="0"/>
              <a:t>Hlavní zdroj informací v žádosti o podporu </a:t>
            </a:r>
          </a:p>
          <a:p>
            <a:pPr marL="0" indent="0">
              <a:buNone/>
            </a:pPr>
            <a:r>
              <a:rPr lang="cs-CZ" sz="2200" dirty="0"/>
              <a:t>- Funkce kritérií – kombinovaná kritéria, deskriptor 4) „Nedostatečně“ je eliminační </a:t>
            </a:r>
          </a:p>
          <a:p>
            <a:pPr>
              <a:buFontTx/>
              <a:buChar char="-"/>
            </a:pPr>
            <a:r>
              <a:rPr lang="cs-CZ" sz="2200" dirty="0" smtClean="0"/>
              <a:t>Rozhodující </a:t>
            </a:r>
            <a:r>
              <a:rPr lang="cs-CZ" sz="2200" dirty="0"/>
              <a:t>je vždy hlavní otázka u každého z kritérií. Jednotlivé podotázky jsou pouze návodné, tj. mají hodnotiteli upřesnit, co je myšleno hlavní otázkou, a naznačit, co se v daném kritériu hodnotí. </a:t>
            </a:r>
            <a:endParaRPr lang="cs-CZ" sz="2200" dirty="0" smtClean="0"/>
          </a:p>
          <a:p>
            <a:pPr marL="0" indent="0">
              <a:buNone/>
            </a:pPr>
            <a:r>
              <a:rPr lang="cs-CZ" b="1" dirty="0" smtClean="0"/>
              <a:t>U </a:t>
            </a:r>
            <a:r>
              <a:rPr lang="cs-CZ" b="1" dirty="0"/>
              <a:t>každého z kritérií musí být odpověď na kontrolní otázku </a:t>
            </a:r>
            <a:r>
              <a:rPr lang="cs-CZ" b="1" dirty="0" smtClean="0"/>
              <a:t>odůvodněna </a:t>
            </a:r>
            <a:r>
              <a:rPr lang="cs-CZ" b="1" dirty="0"/>
              <a:t>slovním komentářem</a:t>
            </a:r>
            <a:r>
              <a:rPr lang="cs-CZ" dirty="0"/>
              <a:t>. </a:t>
            </a:r>
          </a:p>
          <a:p>
            <a:pPr marL="0" indent="0">
              <a:buNone/>
            </a:pPr>
            <a:r>
              <a:rPr lang="cs-CZ" dirty="0"/>
              <a:t>Kritéria věcného hodnocení jsou rozdělena do čtyř oblastí</a:t>
            </a:r>
            <a:r>
              <a:rPr lang="cs-CZ" dirty="0" smtClean="0"/>
              <a:t>: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I. Potřebnost pro území MAS,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II</a:t>
            </a:r>
            <a:r>
              <a:rPr lang="cs-CZ" dirty="0"/>
              <a:t>. Účelnost,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III</a:t>
            </a:r>
            <a:r>
              <a:rPr lang="cs-CZ" dirty="0"/>
              <a:t>. Efektivnost a </a:t>
            </a:r>
            <a:r>
              <a:rPr lang="cs-CZ" dirty="0" smtClean="0"/>
              <a:t>hospodárnost</a:t>
            </a:r>
          </a:p>
          <a:p>
            <a:pPr marL="0" indent="0">
              <a:buNone/>
            </a:pPr>
            <a:r>
              <a:rPr lang="cs-CZ" dirty="0" smtClean="0"/>
              <a:t>IV</a:t>
            </a:r>
            <a:r>
              <a:rPr lang="cs-CZ" dirty="0"/>
              <a:t>. Proveditelnost. </a:t>
            </a:r>
            <a:endParaRPr lang="pl-PL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15000"/>
            <a:ext cx="3886200" cy="950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372" y="309490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827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 </a:t>
            </a:r>
            <a:r>
              <a:rPr lang="cs-CZ" b="1" dirty="0" smtClean="0"/>
              <a:t>                      VĚCNÉ </a:t>
            </a:r>
            <a:r>
              <a:rPr lang="cs-CZ" b="1" dirty="0"/>
              <a:t>HODNOCENÍ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510724"/>
              </p:ext>
            </p:extLst>
          </p:nvPr>
        </p:nvGraphicFramePr>
        <p:xfrm>
          <a:off x="838200" y="1825625"/>
          <a:ext cx="10515600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0739027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5653611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Skupina kritérií (max. počet bodů)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Název kritéria (max. počet bodů)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156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I. Potřebnost (35)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Vymezení problému a cílové skupiny (35)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749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II. Účelnost (30)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Cíle a konzistentnost projektu (25)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 ověření dosažení cíle projektu (5)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412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III. Efektivnost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 hospodárnost (20)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Efektivita projektu, rozpočet (15)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Adekvátnost indikátorů (5)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419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IV. Proveditelnost (15)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 realizace aktivit a jejich návaznost (10)</a:t>
                      </a:r>
                    </a:p>
                    <a:p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Způsob zapojení cílové skupiny (5)</a:t>
                      </a:r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786677"/>
                  </a:ext>
                </a:extLst>
              </a:tr>
            </a:tbl>
          </a:graphicData>
        </a:graphic>
      </p:graphicFrame>
      <p:pic>
        <p:nvPicPr>
          <p:cNvPr id="5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5534526"/>
            <a:ext cx="3886200" cy="1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2808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891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             VĚCNÉ </a:t>
            </a:r>
            <a:r>
              <a:rPr lang="cs-CZ" b="1" dirty="0"/>
              <a:t>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Výběrová komise odpovídá u každého kritéria na Hlavní otázku (+ </a:t>
            </a:r>
            <a:r>
              <a:rPr lang="cs-CZ" dirty="0" smtClean="0"/>
              <a:t>pomocné podotázky</a:t>
            </a:r>
            <a:r>
              <a:rPr lang="cs-CZ" dirty="0"/>
              <a:t>)</a:t>
            </a:r>
            <a:endParaRPr lang="cs-CZ" b="1" dirty="0"/>
          </a:p>
          <a:p>
            <a:r>
              <a:rPr lang="cs-CZ" b="1" dirty="0" smtClean="0"/>
              <a:t>Využívá </a:t>
            </a:r>
            <a:r>
              <a:rPr lang="cs-CZ" b="1" dirty="0"/>
              <a:t>4 deskriptory:</a:t>
            </a:r>
          </a:p>
          <a:p>
            <a:pPr marL="0" indent="0">
              <a:buNone/>
            </a:pPr>
            <a:r>
              <a:rPr lang="cs-CZ" dirty="0"/>
              <a:t>1. Velmi dobře </a:t>
            </a:r>
            <a:r>
              <a:rPr lang="cs-CZ" dirty="0" smtClean="0"/>
              <a:t>          100 </a:t>
            </a:r>
            <a:r>
              <a:rPr lang="cs-CZ" dirty="0"/>
              <a:t>% max. dosažitelného počtu bodů v kritériu</a:t>
            </a:r>
          </a:p>
          <a:p>
            <a:pPr marL="0" indent="0">
              <a:buNone/>
            </a:pPr>
            <a:r>
              <a:rPr lang="cs-CZ" dirty="0"/>
              <a:t>2. Dobře </a:t>
            </a:r>
            <a:r>
              <a:rPr lang="cs-CZ" dirty="0" smtClean="0"/>
              <a:t>                     75 </a:t>
            </a:r>
            <a:r>
              <a:rPr lang="cs-CZ" dirty="0"/>
              <a:t>% max. dosažitelného počtu bodů v kritériu</a:t>
            </a:r>
          </a:p>
          <a:p>
            <a:pPr marL="0" indent="0">
              <a:buNone/>
            </a:pPr>
            <a:r>
              <a:rPr lang="cs-CZ" dirty="0"/>
              <a:t>3. Dostatečně </a:t>
            </a:r>
            <a:r>
              <a:rPr lang="cs-CZ" dirty="0" smtClean="0"/>
              <a:t>            50 </a:t>
            </a:r>
            <a:r>
              <a:rPr lang="cs-CZ" dirty="0"/>
              <a:t>% max. dosažitelného počtu bodů v kritériu</a:t>
            </a:r>
          </a:p>
          <a:p>
            <a:pPr marL="0" indent="0">
              <a:buNone/>
            </a:pPr>
            <a:r>
              <a:rPr lang="cs-CZ" dirty="0"/>
              <a:t>4. Nedostatečně </a:t>
            </a:r>
            <a:r>
              <a:rPr lang="cs-CZ" dirty="0" smtClean="0"/>
              <a:t>       25 </a:t>
            </a:r>
            <a:r>
              <a:rPr lang="cs-CZ" dirty="0"/>
              <a:t>% max. dosažitelného počtu bodů v </a:t>
            </a:r>
            <a:r>
              <a:rPr lang="cs-CZ" dirty="0" smtClean="0"/>
              <a:t>kritériu</a:t>
            </a:r>
          </a:p>
          <a:p>
            <a:pPr marL="0" indent="0">
              <a:buNone/>
            </a:pPr>
            <a:r>
              <a:rPr lang="cs-CZ" b="1" dirty="0"/>
              <a:t>Deskriptor 4 je eliminační – získání tohoto deskriptoru nejméně </a:t>
            </a:r>
            <a:r>
              <a:rPr lang="cs-CZ" b="1" dirty="0" smtClean="0"/>
              <a:t>u jednoho </a:t>
            </a:r>
            <a:r>
              <a:rPr lang="cs-CZ" b="1" dirty="0"/>
              <a:t>kritéria -&gt; Žádost o podporu nesplnila podmínky </a:t>
            </a:r>
            <a:r>
              <a:rPr lang="cs-CZ" b="1" dirty="0" smtClean="0"/>
              <a:t>věcného hodnocení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15000"/>
            <a:ext cx="3886200" cy="986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2931" y="514104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848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            VĚCNÉ HODNOCENÍ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Max. počet bodů věcného hodnocení - 100</a:t>
            </a:r>
          </a:p>
          <a:p>
            <a:pPr marL="0" indent="0">
              <a:buNone/>
            </a:pPr>
            <a:r>
              <a:rPr lang="cs-CZ" dirty="0"/>
              <a:t>• Žádost musí získat min. 50 bodů, aby splnila podmínky věcného hodnocení </a:t>
            </a:r>
            <a:r>
              <a:rPr lang="cs-CZ" dirty="0" smtClean="0"/>
              <a:t>a všechny </a:t>
            </a:r>
            <a:r>
              <a:rPr lang="cs-CZ" dirty="0"/>
              <a:t>hlavní otázky musí být hodnoceny deskriptory 1 - 3</a:t>
            </a:r>
          </a:p>
          <a:p>
            <a:pPr marL="0" indent="0">
              <a:buNone/>
            </a:pPr>
            <a:r>
              <a:rPr lang="cs-CZ" dirty="0"/>
              <a:t>• Žádost o přezkum: MAS zasílá informaci o výsledku hodnocení ̵&gt; lhůta 15</a:t>
            </a:r>
          </a:p>
          <a:p>
            <a:pPr marL="0" indent="0">
              <a:buNone/>
            </a:pPr>
            <a:r>
              <a:rPr lang="cs-CZ" dirty="0"/>
              <a:t>kalendářních dní ode dne doručení informace na podání Žádosti o přezkum u</a:t>
            </a:r>
          </a:p>
          <a:p>
            <a:pPr marL="0" indent="0">
              <a:buNone/>
            </a:pPr>
            <a:r>
              <a:rPr lang="pl-PL" dirty="0"/>
              <a:t>negativně hodnocených Žádostí o podporu</a:t>
            </a:r>
          </a:p>
          <a:p>
            <a:pPr marL="0" indent="0">
              <a:buNone/>
            </a:pPr>
            <a:r>
              <a:rPr lang="cs-CZ" dirty="0"/>
              <a:t>• MAS současně upozorňuje, že tento závěr ještě předává k závěrečnému</a:t>
            </a:r>
          </a:p>
          <a:p>
            <a:pPr marL="0" indent="0">
              <a:buNone/>
            </a:pPr>
            <a:r>
              <a:rPr lang="cs-CZ" dirty="0"/>
              <a:t>ověření způsobilosti projektů a ke kontrole administrativních postupů na ŘO</a:t>
            </a:r>
          </a:p>
          <a:p>
            <a:pPr marL="0" indent="0">
              <a:buNone/>
            </a:pPr>
            <a:r>
              <a:rPr lang="cs-CZ" dirty="0"/>
              <a:t>OPZ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558588"/>
            <a:ext cx="3886200" cy="842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6059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26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         ZÁVĚREČNÉ </a:t>
            </a:r>
            <a:r>
              <a:rPr lang="cs-CZ" b="1" dirty="0"/>
              <a:t>OVĚŘENÍ ZPŮSOBILOSTI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/>
              <a:t>ŘO provádí závěrečné ověření způsobilosti vybraných projektů a </a:t>
            </a:r>
            <a:r>
              <a:rPr lang="cs-CZ" dirty="0" smtClean="0"/>
              <a:t>kontrolu administrativních </a:t>
            </a:r>
            <a:r>
              <a:rPr lang="cs-CZ" dirty="0"/>
              <a:t>postupů MAS (zejména procesu hodnocení a </a:t>
            </a:r>
            <a:r>
              <a:rPr lang="cs-CZ" dirty="0" smtClean="0"/>
              <a:t>výběru projektů </a:t>
            </a:r>
            <a:r>
              <a:rPr lang="cs-CZ" dirty="0"/>
              <a:t>provedeného MAS).</a:t>
            </a:r>
          </a:p>
          <a:p>
            <a:pPr marL="0" indent="0">
              <a:buNone/>
            </a:pPr>
            <a:r>
              <a:rPr lang="cs-CZ" dirty="0"/>
              <a:t>Pokud kontrola provedená ŘO neidentifikuje důvod pro odlišný </a:t>
            </a:r>
            <a:r>
              <a:rPr lang="cs-CZ" dirty="0" smtClean="0"/>
              <a:t>postup, ŘO </a:t>
            </a:r>
            <a:r>
              <a:rPr lang="cs-CZ" dirty="0"/>
              <a:t>schválí projekty dle seznamu, v pořadí a ve výši rozpočtu </a:t>
            </a:r>
            <a:r>
              <a:rPr lang="cs-CZ" dirty="0" smtClean="0"/>
              <a:t>projektů (celkových </a:t>
            </a:r>
            <a:r>
              <a:rPr lang="cs-CZ" dirty="0"/>
              <a:t>způsobilých výdajů) schválené MAS k realizaci. V případě, </a:t>
            </a:r>
            <a:r>
              <a:rPr lang="cs-CZ" dirty="0" smtClean="0"/>
              <a:t>že je </a:t>
            </a:r>
            <a:r>
              <a:rPr lang="cs-CZ" dirty="0"/>
              <a:t>celkový objem prostředků na všechny žádosti o podporu, které </a:t>
            </a:r>
            <a:r>
              <a:rPr lang="cs-CZ" dirty="0" smtClean="0"/>
              <a:t>MAS navrhuje </a:t>
            </a:r>
            <a:r>
              <a:rPr lang="cs-CZ" dirty="0"/>
              <a:t>ke schválení, vyšší než objem prostředků, který je k dispozici </a:t>
            </a:r>
            <a:r>
              <a:rPr lang="cs-CZ" dirty="0" smtClean="0"/>
              <a:t>v rámci </a:t>
            </a:r>
            <a:r>
              <a:rPr lang="cs-CZ" dirty="0"/>
              <a:t>alokace dané výzvy MAS, je k podpoře schválena jen část z nich.</a:t>
            </a:r>
          </a:p>
          <a:p>
            <a:pPr marL="0" indent="0">
              <a:buNone/>
            </a:pPr>
            <a:r>
              <a:rPr lang="cs-CZ" dirty="0"/>
              <a:t>Zbylé projekty, které splnily podmínky hodnocení a výběru, jsou zařazeny</a:t>
            </a:r>
          </a:p>
          <a:p>
            <a:pPr marL="0" indent="0">
              <a:buNone/>
            </a:pPr>
            <a:r>
              <a:rPr lang="cs-CZ" dirty="0"/>
              <a:t>do zásobníku projektů.</a:t>
            </a:r>
          </a:p>
          <a:p>
            <a:pPr marL="0" indent="0">
              <a:buNone/>
            </a:pPr>
            <a:r>
              <a:rPr lang="cs-CZ" dirty="0"/>
              <a:t>Poslední fází výběru je příprava a vydání právního aktu o </a:t>
            </a:r>
            <a:r>
              <a:rPr lang="cs-CZ" dirty="0" smtClean="0"/>
              <a:t>poskytnutí podpory</a:t>
            </a:r>
            <a:r>
              <a:rPr lang="cs-CZ" dirty="0"/>
              <a:t>.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Právní </a:t>
            </a:r>
            <a:r>
              <a:rPr lang="cs-CZ" dirty="0"/>
              <a:t>akt o poskytnutí podpory vydává ŘO.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871410"/>
            <a:ext cx="3886200" cy="69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2561" y="230188"/>
            <a:ext cx="2560320" cy="484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724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PROCES HODNOCENÍ A VÝBĚRU PROJEKTŮ</a:t>
            </a:r>
            <a:br>
              <a:rPr lang="pl-PL" b="1" dirty="0"/>
            </a:br>
            <a:r>
              <a:rPr lang="pl-PL" b="1" dirty="0" smtClean="0"/>
              <a:t>                      </a:t>
            </a:r>
            <a:r>
              <a:rPr lang="cs-CZ" sz="3600" b="1" dirty="0" smtClean="0"/>
              <a:t>SHRNUTÍ </a:t>
            </a:r>
            <a:r>
              <a:rPr lang="cs-CZ" sz="3600" b="1" dirty="0"/>
              <a:t>A LHŮTY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dirty="0" smtClean="0"/>
              <a:t>• </a:t>
            </a:r>
            <a:r>
              <a:rPr lang="pl-PL" b="1" dirty="0"/>
              <a:t>Hodnocení FN a P</a:t>
            </a:r>
            <a:r>
              <a:rPr lang="pl-PL" b="1" dirty="0" smtClean="0"/>
              <a:t>:                          </a:t>
            </a:r>
            <a:r>
              <a:rPr lang="pl-PL" b="1" dirty="0"/>
              <a:t>do 30 pracovních dní ze strany MAS</a:t>
            </a:r>
          </a:p>
          <a:p>
            <a:pPr marL="0" indent="0">
              <a:buNone/>
            </a:pPr>
            <a:r>
              <a:rPr lang="pl-PL" dirty="0" smtClean="0"/>
              <a:t>   Odvolání</a:t>
            </a:r>
            <a:r>
              <a:rPr lang="pl-PL" dirty="0"/>
              <a:t>: </a:t>
            </a:r>
            <a:r>
              <a:rPr lang="pl-PL" dirty="0" smtClean="0"/>
              <a:t>                                          do </a:t>
            </a:r>
            <a:r>
              <a:rPr lang="pl-PL" dirty="0"/>
              <a:t>15 kalendářních dní ze strany žadatele</a:t>
            </a:r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b="1" dirty="0"/>
              <a:t>Věcné hodnocení: </a:t>
            </a:r>
            <a:r>
              <a:rPr lang="pl-PL" b="1" dirty="0" smtClean="0"/>
              <a:t>                          do 50 </a:t>
            </a:r>
            <a:r>
              <a:rPr lang="pl-PL" b="1" dirty="0"/>
              <a:t>pracovních dní ze strany MAS</a:t>
            </a:r>
          </a:p>
          <a:p>
            <a:pPr marL="0" indent="0">
              <a:buNone/>
            </a:pPr>
            <a:r>
              <a:rPr lang="pl-PL" dirty="0" smtClean="0"/>
              <a:t>    Odvolání</a:t>
            </a:r>
            <a:r>
              <a:rPr lang="pl-PL" dirty="0"/>
              <a:t>: </a:t>
            </a:r>
            <a:r>
              <a:rPr lang="pl-PL" dirty="0" smtClean="0"/>
              <a:t>                                         do </a:t>
            </a:r>
            <a:r>
              <a:rPr lang="pl-PL" dirty="0"/>
              <a:t>15 kalendářních dní ze strany žadatele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Závěrečné ověření způsobilosti: </a:t>
            </a:r>
            <a:r>
              <a:rPr lang="cs-CZ" dirty="0"/>
              <a:t>ŘO provádí neprodleně </a:t>
            </a:r>
            <a:r>
              <a:rPr lang="cs-CZ" dirty="0" smtClean="0"/>
              <a:t>dle administrativních </a:t>
            </a:r>
            <a:r>
              <a:rPr lang="cs-CZ" dirty="0"/>
              <a:t>kapacit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Vydání právního aktu u doporučených žádostí: </a:t>
            </a:r>
            <a:r>
              <a:rPr lang="cs-CZ" dirty="0"/>
              <a:t>do 3 měsíců ze </a:t>
            </a:r>
            <a:r>
              <a:rPr lang="cs-CZ" dirty="0" smtClean="0"/>
              <a:t>strany ŘO </a:t>
            </a:r>
            <a:r>
              <a:rPr lang="cs-CZ" dirty="0"/>
              <a:t>OPZ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Odeslání první zálohové platby: </a:t>
            </a:r>
            <a:r>
              <a:rPr lang="cs-CZ" dirty="0"/>
              <a:t>do </a:t>
            </a:r>
            <a:r>
              <a:rPr lang="cs-CZ" dirty="0" smtClean="0"/>
              <a:t>20 </a:t>
            </a:r>
            <a:r>
              <a:rPr lang="cs-CZ" dirty="0"/>
              <a:t>pracovních dní od </a:t>
            </a:r>
            <a:r>
              <a:rPr lang="cs-CZ" dirty="0" smtClean="0"/>
              <a:t>vydání právního </a:t>
            </a:r>
            <a:r>
              <a:rPr lang="cs-CZ" dirty="0"/>
              <a:t>aktu</a:t>
            </a:r>
          </a:p>
          <a:p>
            <a:pPr marL="0" indent="0">
              <a:buNone/>
            </a:pPr>
            <a:r>
              <a:rPr lang="cs-CZ" dirty="0"/>
              <a:t>• </a:t>
            </a:r>
            <a:r>
              <a:rPr lang="cs-CZ" b="1" dirty="0"/>
              <a:t>Další zálohové platby v půlročním intervalu – </a:t>
            </a:r>
            <a:r>
              <a:rPr lang="cs-CZ" dirty="0"/>
              <a:t>vždy po </a:t>
            </a:r>
            <a:r>
              <a:rPr lang="cs-CZ" dirty="0" smtClean="0"/>
              <a:t>vyhodnocení Zprávy </a:t>
            </a:r>
            <a:r>
              <a:rPr lang="cs-CZ" dirty="0"/>
              <a:t>o realizaci</a:t>
            </a:r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871411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1047404"/>
            <a:ext cx="2560320" cy="5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46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PŘEDSTAVENÍ VÝZVY </a:t>
            </a:r>
            <a:br>
              <a:rPr lang="cs-CZ" dirty="0" smtClean="0"/>
            </a:br>
            <a:r>
              <a:rPr lang="cs-CZ" sz="2400" dirty="0" smtClean="0"/>
              <a:t>                                                 </a:t>
            </a:r>
            <a:r>
              <a:rPr lang="cs-CZ" sz="3200" dirty="0" smtClean="0"/>
              <a:t>TERMÍNY A ALOKACE</a:t>
            </a: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Finanční alokace výzvy</a:t>
            </a:r>
          </a:p>
          <a:p>
            <a:r>
              <a:rPr lang="cs-CZ" b="1" dirty="0" smtClean="0"/>
              <a:t>  </a:t>
            </a:r>
            <a:r>
              <a:rPr lang="cs-CZ" sz="2400" dirty="0" smtClean="0"/>
              <a:t>Rozhodná pro výběr projektů k financování, maximální výše celkových způsobilých výdajů: 3 500 000,-- Kč  </a:t>
            </a:r>
          </a:p>
          <a:p>
            <a:pPr marL="0" indent="0">
              <a:buNone/>
            </a:pPr>
            <a:r>
              <a:rPr lang="cs-CZ" b="1" dirty="0" smtClean="0"/>
              <a:t>Realizace projektu:</a:t>
            </a:r>
          </a:p>
          <a:p>
            <a:r>
              <a:rPr lang="cs-CZ" sz="2400" dirty="0" smtClean="0"/>
              <a:t>Maximální délka realizace projektu: 36 měsíců</a:t>
            </a:r>
          </a:p>
          <a:p>
            <a:r>
              <a:rPr lang="cs-CZ" sz="2400" dirty="0" smtClean="0"/>
              <a:t>Nejzazší datum pro ukončení fyzické realizace projektu: 31.8.2021</a:t>
            </a:r>
          </a:p>
          <a:p>
            <a:pPr marL="0" indent="0">
              <a:buNone/>
            </a:pPr>
            <a:r>
              <a:rPr lang="cs-CZ" sz="2400" b="1" dirty="0" smtClean="0"/>
              <a:t>Forma podpory: ex-ante </a:t>
            </a:r>
            <a:endParaRPr lang="cs-CZ" sz="2400" b="1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4305" y="5197642"/>
            <a:ext cx="5811253" cy="1130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58" y="36512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9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40080" y="914400"/>
            <a:ext cx="103493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000000"/>
                </a:solidFill>
                <a:latin typeface="TimesNewRomanPS-BoldMT-Identity-H"/>
              </a:rPr>
              <a:t>IS KP14</a:t>
            </a:r>
            <a:r>
              <a:rPr lang="cs-CZ" sz="3600" b="1" dirty="0" smtClean="0">
                <a:solidFill>
                  <a:srgbClr val="000000"/>
                </a:solidFill>
                <a:latin typeface="TimesNewRomanPS-BoldMT-Identity-H"/>
              </a:rPr>
              <a:t>+</a:t>
            </a:r>
          </a:p>
          <a:p>
            <a:r>
              <a:rPr lang="cs-CZ" b="1" dirty="0"/>
              <a:t>Žádost o podporu z OPZ se zpracovává v elektronickém formuláři v IS KP14+. Přístup do elektronických formulářů žádostí o podporu naleznete na adrese </a:t>
            </a:r>
            <a:r>
              <a:rPr lang="cs-CZ" b="1" dirty="0">
                <a:solidFill>
                  <a:srgbClr val="00B0F0"/>
                </a:solidFill>
              </a:rPr>
              <a:t>https://mseu.mssf.cz </a:t>
            </a:r>
            <a:r>
              <a:rPr lang="cs-CZ" b="1" dirty="0"/>
              <a:t>orientujte se podle Operačního programu Zaměstnanost a identifikace, která je v části 1 této výzvy. </a:t>
            </a:r>
            <a:endParaRPr lang="cs-CZ" b="1" dirty="0" smtClean="0"/>
          </a:p>
          <a:p>
            <a:endParaRPr lang="cs-CZ" sz="3600" b="1" dirty="0">
              <a:solidFill>
                <a:srgbClr val="000000"/>
              </a:solidFill>
              <a:latin typeface="TimesNewRomanPS-BoldMT-Identity-H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Součást monitorovacího systému pro využívání Evropských</a:t>
            </a:r>
          </a:p>
          <a:p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strukturálních a investičních fondů v ČR v programovém období 2014 –</a:t>
            </a:r>
          </a:p>
          <a:p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2020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On-line aplikace</a:t>
            </a:r>
          </a:p>
          <a:p>
            <a:r>
              <a:rPr lang="cs-CZ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Nevyžaduje instalaci do PC</a:t>
            </a:r>
          </a:p>
          <a:p>
            <a:r>
              <a:rPr lang="pt-BR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pt-BR" dirty="0">
                <a:solidFill>
                  <a:srgbClr val="000000"/>
                </a:solidFill>
                <a:latin typeface="TimesNewRomanPSMT-Identity-H"/>
              </a:rPr>
              <a:t>Vyžaduje registraci s platnou emailovou adresou a telefonním číslem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Edukační videa</a:t>
            </a:r>
          </a:p>
          <a:p>
            <a:r>
              <a:rPr lang="cs-CZ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dirty="0">
                <a:solidFill>
                  <a:srgbClr val="CD9A00"/>
                </a:solidFill>
                <a:latin typeface="TimesNewRomanPSMT-Identity-H"/>
              </a:rPr>
              <a:t>http://strukturalni-fondy.cz/cs/jak-na-projekt/Elektronickazadost/</a:t>
            </a:r>
          </a:p>
          <a:p>
            <a:r>
              <a:rPr lang="cs-CZ" dirty="0">
                <a:solidFill>
                  <a:srgbClr val="CD9A00"/>
                </a:solidFill>
                <a:latin typeface="TimesNewRomanPSMT-Identity-H"/>
              </a:rPr>
              <a:t>Edukacni-videa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Pokyny k vyplnění žádosti v IS KP14+</a:t>
            </a:r>
          </a:p>
          <a:p>
            <a:r>
              <a:rPr lang="cs-CZ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dirty="0">
                <a:solidFill>
                  <a:srgbClr val="CD9A00"/>
                </a:solidFill>
                <a:latin typeface="TimesNewRomanPSMT-Identity-H"/>
              </a:rPr>
              <a:t>https://www.esfcr.cz/formulare-a-pokyny-potrebne-v-ramci-pripravyzadosti-</a:t>
            </a:r>
          </a:p>
          <a:p>
            <a:r>
              <a:rPr lang="cs-CZ" dirty="0">
                <a:solidFill>
                  <a:srgbClr val="CD9A00"/>
                </a:solidFill>
                <a:latin typeface="TimesNewRomanPSMT-Identity-H"/>
              </a:rPr>
              <a:t>o-podporu-opz/-/dokument/797956</a:t>
            </a:r>
          </a:p>
          <a:p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!! K práci v IS KP14+ budou nápomocni pracovníci kanceláře MAS !!</a:t>
            </a:r>
            <a:endParaRPr lang="cs-CZ" dirty="0"/>
          </a:p>
        </p:txBody>
      </p:sp>
      <p:pic>
        <p:nvPicPr>
          <p:cNvPr id="3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6280484"/>
            <a:ext cx="3886200" cy="57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465514"/>
            <a:ext cx="2560320" cy="83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885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7851" y="-1593851"/>
            <a:ext cx="13607702" cy="1004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4144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17" y="2821466"/>
            <a:ext cx="11902993" cy="39696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81" y="17841"/>
            <a:ext cx="11590867" cy="125215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111" y="2794000"/>
            <a:ext cx="10205777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782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75" y="3609439"/>
            <a:ext cx="10415847" cy="2932677"/>
          </a:xfrm>
          <a:prstGeom prst="rect">
            <a:avLst/>
          </a:prstGeom>
        </p:spPr>
      </p:pic>
      <p:sp>
        <p:nvSpPr>
          <p:cNvPr id="4" name="Obdélník 3"/>
          <p:cNvSpPr/>
          <p:nvPr/>
        </p:nvSpPr>
        <p:spPr>
          <a:xfrm>
            <a:off x="1396538" y="2286000"/>
            <a:ext cx="77474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>
                <a:latin typeface="Arial-BoldMT-Identity-H"/>
              </a:rPr>
              <a:t>Nová žádost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sz="1600" b="1" dirty="0">
                <a:latin typeface="Arial-BoldMT-Identity-H"/>
              </a:rPr>
              <a:t>Seznam programů a výzev (uživatel vybere správný OP)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b="1" dirty="0">
                <a:latin typeface="Arial-BoldMT-Identity-H"/>
              </a:rPr>
              <a:t>Otevřené výzvy (uživatel vybere Výzvu pro MAS č. 03_16_047 a klikne na </a:t>
            </a:r>
            <a:r>
              <a:rPr lang="cs-CZ" sz="1600" b="1" dirty="0" smtClean="0">
                <a:latin typeface="Arial-BoldMT-Identity-H"/>
              </a:rPr>
              <a:t>modrý odkaz </a:t>
            </a:r>
            <a:r>
              <a:rPr lang="cs-CZ" sz="1600" b="1" dirty="0">
                <a:latin typeface="Arial-BoldMT-Identity-H"/>
              </a:rPr>
              <a:t>individuální projekt)</a:t>
            </a: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2574174" y="67511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400" b="1" dirty="0" smtClean="0">
                <a:latin typeface="TimesNewRomanPS-BoldMT-Identity-H"/>
              </a:rPr>
              <a:t>                         Vytvoření nové žádosti</a:t>
            </a:r>
            <a:endParaRPr lang="cs-CZ" sz="2400" dirty="0"/>
          </a:p>
        </p:txBody>
      </p:sp>
      <p:sp>
        <p:nvSpPr>
          <p:cNvPr id="6" name="Obdélník 5"/>
          <p:cNvSpPr/>
          <p:nvPr/>
        </p:nvSpPr>
        <p:spPr>
          <a:xfrm>
            <a:off x="542924" y="490451"/>
            <a:ext cx="99976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200" dirty="0">
              <a:latin typeface="Calibri-Identity-H"/>
            </a:endParaRPr>
          </a:p>
          <a:p>
            <a:r>
              <a:rPr lang="cs-CZ" b="1" dirty="0" smtClean="0">
                <a:latin typeface="TimesNewRomanPS-BoldMT-Identity-H"/>
              </a:rPr>
              <a:t> 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229116"/>
            <a:ext cx="9583972" cy="10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7472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014" y="856211"/>
            <a:ext cx="10956175" cy="5660967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40080" y="307571"/>
            <a:ext cx="8304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TimesNewRomanPS-BoldMT-Identity-H"/>
              </a:rPr>
              <a:t>VYTVOŘENÍ NOVÉ ŽÁDOSTI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9459884" y="773085"/>
            <a:ext cx="1928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-BoldMT-Identity-H"/>
              </a:rPr>
              <a:t>Výběr</a:t>
            </a:r>
          </a:p>
          <a:p>
            <a:r>
              <a:rPr lang="cs-CZ" b="1" dirty="0">
                <a:latin typeface="Arial-BoldMT-Identity-H"/>
              </a:rPr>
              <a:t>podvýzvy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 flipH="1">
            <a:off x="9543010" y="3042458"/>
            <a:ext cx="15877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latin typeface="Arial-BoldMT-Identity-H"/>
              </a:rPr>
              <a:t>Výběr výzvy</a:t>
            </a:r>
          </a:p>
          <a:p>
            <a:r>
              <a:rPr lang="cs-CZ" b="1" dirty="0">
                <a:latin typeface="Arial-BoldMT-Identity-H"/>
              </a:rPr>
              <a:t>MAS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6996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39586" y="812899"/>
            <a:ext cx="100999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 smtClean="0">
                <a:latin typeface="TimesNewRomanPS-BoldMT-Identity-H"/>
              </a:rPr>
              <a:t>                               IS </a:t>
            </a:r>
            <a:r>
              <a:rPr lang="cs-CZ" sz="3600" b="1" dirty="0">
                <a:latin typeface="TimesNewRomanPS-BoldMT-Identity-H"/>
              </a:rPr>
              <a:t>KP14+</a:t>
            </a:r>
          </a:p>
          <a:p>
            <a:r>
              <a:rPr lang="cs-CZ" sz="2800" b="1" dirty="0" smtClean="0">
                <a:latin typeface="TimesNewRomanPS-BoldMT-Identity-H"/>
              </a:rPr>
              <a:t>                       POSTUP </a:t>
            </a:r>
            <a:r>
              <a:rPr lang="cs-CZ" sz="2800" b="1" dirty="0">
                <a:latin typeface="TimesNewRomanPS-BoldMT-Identity-H"/>
              </a:rPr>
              <a:t>PŘI PODÁVÁNÍ </a:t>
            </a:r>
            <a:r>
              <a:rPr lang="cs-CZ" sz="2800" b="1" dirty="0" smtClean="0">
                <a:latin typeface="TimesNewRomanPS-BoldMT-Identity-H"/>
              </a:rPr>
              <a:t>ŽÁDOSTI</a:t>
            </a:r>
            <a:endParaRPr lang="cs-CZ" sz="2800" b="1" dirty="0">
              <a:latin typeface="TimesNewRomanPS-BoldMT-Identity-H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>
                <a:latin typeface="ArialMT-Identity-H"/>
              </a:rPr>
              <a:t>Uživatel </a:t>
            </a:r>
            <a:r>
              <a:rPr lang="cs-CZ" dirty="0">
                <a:latin typeface="ArialMT-Identity-H"/>
              </a:rPr>
              <a:t>vyplňuje záložky postupně !!! Podle navigačního menu </a:t>
            </a:r>
            <a:r>
              <a:rPr lang="cs-CZ" dirty="0" smtClean="0">
                <a:latin typeface="ArialMT-Identity-H"/>
              </a:rPr>
              <a:t>v levé </a:t>
            </a:r>
            <a:r>
              <a:rPr lang="cs-CZ" dirty="0">
                <a:latin typeface="ArialMT-Identity-H"/>
              </a:rPr>
              <a:t>části obrazovky – jednou vepsaná data se propisují </a:t>
            </a:r>
            <a:r>
              <a:rPr lang="cs-CZ" dirty="0" smtClean="0">
                <a:latin typeface="ArialMT-Identity-H"/>
              </a:rPr>
              <a:t>do dalších </a:t>
            </a:r>
            <a:r>
              <a:rPr lang="cs-CZ" dirty="0">
                <a:latin typeface="ArialMT-Identity-H"/>
              </a:rPr>
              <a:t>záložek, či umožní zaktivnění některých </a:t>
            </a:r>
            <a:r>
              <a:rPr lang="cs-CZ" dirty="0" smtClean="0">
                <a:latin typeface="ArialMT-Identity-H"/>
              </a:rPr>
              <a:t>neaktivních záložek.</a:t>
            </a:r>
          </a:p>
          <a:p>
            <a:endParaRPr lang="cs-CZ" dirty="0">
              <a:latin typeface="ArialMT-Identity-H"/>
            </a:endParaRPr>
          </a:p>
          <a:p>
            <a:r>
              <a:rPr lang="cs-CZ" dirty="0">
                <a:latin typeface="ArialMT-Identity-H"/>
              </a:rPr>
              <a:t>• </a:t>
            </a:r>
            <a:r>
              <a:rPr lang="cs-CZ" dirty="0" smtClean="0">
                <a:latin typeface="ArialMT-Identity-H"/>
              </a:rPr>
              <a:t>   Žluté </a:t>
            </a:r>
            <a:r>
              <a:rPr lang="cs-CZ" dirty="0">
                <a:latin typeface="ArialMT-Identity-H"/>
              </a:rPr>
              <a:t>pole = </a:t>
            </a:r>
            <a:r>
              <a:rPr lang="cs-CZ" dirty="0" smtClean="0">
                <a:latin typeface="ArialMT-Identity-H"/>
              </a:rPr>
              <a:t>povinná</a:t>
            </a:r>
          </a:p>
          <a:p>
            <a:endParaRPr lang="cs-CZ" dirty="0">
              <a:latin typeface="ArialMT-Identity-H"/>
            </a:endParaRPr>
          </a:p>
          <a:p>
            <a:r>
              <a:rPr lang="cs-CZ" dirty="0">
                <a:latin typeface="ArialMT-Identity-H"/>
              </a:rPr>
              <a:t>• </a:t>
            </a:r>
            <a:r>
              <a:rPr lang="cs-CZ" dirty="0" smtClean="0">
                <a:latin typeface="ArialMT-Identity-H"/>
              </a:rPr>
              <a:t>   Šedivé </a:t>
            </a:r>
            <a:r>
              <a:rPr lang="cs-CZ" dirty="0">
                <a:latin typeface="ArialMT-Identity-H"/>
              </a:rPr>
              <a:t>pole = volitelná (zpřístupní se podle dat </a:t>
            </a:r>
            <a:r>
              <a:rPr lang="cs-CZ" dirty="0" smtClean="0">
                <a:latin typeface="ArialMT-Identity-H"/>
              </a:rPr>
              <a:t>vyplňovaných během žádosti, nebo nejsou podle </a:t>
            </a:r>
            <a:r>
              <a:rPr lang="cs-CZ" dirty="0">
                <a:latin typeface="ArialMT-Identity-H"/>
              </a:rPr>
              <a:t>zadaných dat povinná</a:t>
            </a:r>
            <a:r>
              <a:rPr lang="cs-CZ" dirty="0" smtClean="0">
                <a:latin typeface="ArialMT-Identity-H"/>
              </a:rPr>
              <a:t>)</a:t>
            </a:r>
          </a:p>
          <a:p>
            <a:endParaRPr lang="cs-CZ" dirty="0">
              <a:latin typeface="ArialMT-Identity-H"/>
            </a:endParaRPr>
          </a:p>
          <a:p>
            <a:r>
              <a:rPr lang="cs-CZ" dirty="0">
                <a:latin typeface="ArialMT-Identity-H"/>
              </a:rPr>
              <a:t>• </a:t>
            </a:r>
            <a:r>
              <a:rPr lang="cs-CZ" dirty="0" smtClean="0">
                <a:latin typeface="ArialMT-Identity-H"/>
              </a:rPr>
              <a:t>   Bílé </a:t>
            </a:r>
            <a:r>
              <a:rPr lang="cs-CZ" dirty="0">
                <a:latin typeface="ArialMT-Identity-H"/>
              </a:rPr>
              <a:t>pole = vyplňuje </a:t>
            </a:r>
            <a:r>
              <a:rPr lang="cs-CZ" dirty="0" smtClean="0">
                <a:latin typeface="ArialMT-Identity-H"/>
              </a:rPr>
              <a:t>systém</a:t>
            </a:r>
          </a:p>
          <a:p>
            <a:endParaRPr lang="cs-CZ" dirty="0">
              <a:latin typeface="ArialMT-Identity-H"/>
            </a:endParaRPr>
          </a:p>
          <a:p>
            <a:r>
              <a:rPr lang="cs-CZ" dirty="0" smtClean="0">
                <a:latin typeface="ArialMT-Identity-H"/>
              </a:rPr>
              <a:t>•    UKLÁDAT</a:t>
            </a:r>
            <a:r>
              <a:rPr lang="cs-CZ" dirty="0">
                <a:latin typeface="ArialMT-Identity-H"/>
              </a:rPr>
              <a:t>!! Každou vyplněnou záložku, či delší textové pole </a:t>
            </a:r>
            <a:r>
              <a:rPr lang="cs-CZ" dirty="0" smtClean="0">
                <a:latin typeface="ArialMT-Identity-H"/>
              </a:rPr>
              <a:t>před jeho </a:t>
            </a:r>
            <a:r>
              <a:rPr lang="cs-CZ" dirty="0">
                <a:latin typeface="ArialMT-Identity-H"/>
              </a:rPr>
              <a:t>opuštěním uložte.</a:t>
            </a:r>
            <a:endParaRPr lang="cs-CZ" dirty="0"/>
          </a:p>
        </p:txBody>
      </p:sp>
      <p:pic>
        <p:nvPicPr>
          <p:cNvPr id="3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5293894"/>
            <a:ext cx="3886200" cy="1094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465514"/>
            <a:ext cx="2560320" cy="79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3433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479665" y="565265"/>
            <a:ext cx="9010997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solidFill>
                  <a:srgbClr val="000000"/>
                </a:solidFill>
                <a:latin typeface="TimesNewRomanPS-BoldMT-Identity-H"/>
              </a:rPr>
              <a:t>IS KP14+</a:t>
            </a:r>
          </a:p>
          <a:p>
            <a:r>
              <a:rPr lang="cs-CZ" sz="2800" b="1" dirty="0">
                <a:solidFill>
                  <a:srgbClr val="000000"/>
                </a:solidFill>
                <a:latin typeface="TimesNewRomanPS-BoldMT-Identity-H"/>
              </a:rPr>
              <a:t>POSTUP PŘI PODÁVÁNÍ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Registrace do systému IS KP14+</a:t>
            </a:r>
          </a:p>
          <a:p>
            <a:r>
              <a:rPr lang="cs-CZ" dirty="0">
                <a:solidFill>
                  <a:srgbClr val="D2282E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CD9A00"/>
                </a:solidFill>
                <a:latin typeface="TimesNewRomanPSMT-Identity-H"/>
              </a:rPr>
              <a:t>https://mseu.mssf.cz/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(!! Jen v prohlížeči Microsoft Explorer nebo</a:t>
            </a:r>
          </a:p>
          <a:p>
            <a:r>
              <a:rPr lang="cs-CZ" dirty="0">
                <a:solidFill>
                  <a:srgbClr val="000000"/>
                </a:solidFill>
                <a:latin typeface="TimesNewRomanPSMT-Identity-H"/>
              </a:rPr>
              <a:t>Mozilla Firefox)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Vyplnění elektronické verze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Finalizace elektronické verze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Podepsání a odeslání elektronické verze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!! Veškeré žádosti se zasílají jen v elektronické podobě prostřednictvím</a:t>
            </a:r>
          </a:p>
          <a:p>
            <a:r>
              <a:rPr lang="cs-CZ" dirty="0">
                <a:solidFill>
                  <a:srgbClr val="000000"/>
                </a:solidFill>
                <a:latin typeface="TimesNewRomanPSMT-Identity-H"/>
              </a:rPr>
              <a:t>IS KP14+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!! Zřízení elektronického podpisu před podáním/odesláním žádosti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!! Aktivní datová schránka</a:t>
            </a:r>
            <a:endParaRPr lang="cs-CZ" dirty="0"/>
          </a:p>
        </p:txBody>
      </p:sp>
      <p:pic>
        <p:nvPicPr>
          <p:cNvPr id="3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8995" y="4932946"/>
            <a:ext cx="3886200" cy="7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4494" y="324197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301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048000" y="2182505"/>
            <a:ext cx="6096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800" b="1" dirty="0">
                <a:solidFill>
                  <a:srgbClr val="000000"/>
                </a:solidFill>
                <a:latin typeface="TimesNewRomanPS-BoldMT-Identity-H"/>
              </a:rPr>
              <a:t>IS KP14+</a:t>
            </a:r>
          </a:p>
          <a:p>
            <a:r>
              <a:rPr lang="cs-CZ" sz="2000" b="1" dirty="0">
                <a:solidFill>
                  <a:srgbClr val="000000"/>
                </a:solidFill>
                <a:latin typeface="TimesNewRomanPS-BoldMT-Identity-H"/>
              </a:rPr>
              <a:t>ELEKTRONICKÝ PODPIS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Elektronický podpis = kvalifikovaný certifikát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Platnost 1 rok</a:t>
            </a:r>
          </a:p>
          <a:p>
            <a:r>
              <a:rPr lang="cs-CZ" dirty="0">
                <a:solidFill>
                  <a:srgbClr val="000000"/>
                </a:solidFill>
                <a:latin typeface="ArialMT-Identity-H"/>
              </a:rPr>
              <a:t>•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Poskytovatelé:</a:t>
            </a:r>
          </a:p>
          <a:p>
            <a:r>
              <a:rPr lang="cs-CZ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PostSignum České pošty (Czech Point)</a:t>
            </a:r>
          </a:p>
          <a:p>
            <a:r>
              <a:rPr lang="cs-CZ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První certifikační autorita</a:t>
            </a:r>
          </a:p>
          <a:p>
            <a:r>
              <a:rPr lang="cs-CZ" dirty="0">
                <a:solidFill>
                  <a:srgbClr val="D2282E"/>
                </a:solidFill>
                <a:latin typeface="CourierNewPSMT-Identity-H"/>
              </a:rPr>
              <a:t>o </a:t>
            </a:r>
            <a:r>
              <a:rPr lang="cs-CZ" dirty="0">
                <a:solidFill>
                  <a:srgbClr val="000000"/>
                </a:solidFill>
                <a:latin typeface="TimesNewRomanPSMT-Identity-H"/>
              </a:rPr>
              <a:t>Eidentity</a:t>
            </a:r>
            <a:endParaRPr lang="cs-CZ" dirty="0"/>
          </a:p>
        </p:txBody>
      </p:sp>
      <p:pic>
        <p:nvPicPr>
          <p:cNvPr id="3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52900" y="5053263"/>
            <a:ext cx="3886200" cy="119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3302" y="490451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48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89957" y="365760"/>
            <a:ext cx="10208028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000000"/>
                </a:solidFill>
                <a:latin typeface="TimesNewRomanPS-BoldMT-Identity-H"/>
              </a:rPr>
              <a:t>DŮLEŽITÉ </a:t>
            </a:r>
            <a:r>
              <a:rPr lang="cs-CZ" sz="4000" b="1" dirty="0" smtClean="0">
                <a:solidFill>
                  <a:srgbClr val="000000"/>
                </a:solidFill>
                <a:latin typeface="TimesNewRomanPS-BoldMT-Identity-H"/>
              </a:rPr>
              <a:t>ODKAZY</a:t>
            </a:r>
          </a:p>
          <a:p>
            <a:r>
              <a:rPr lang="cs-CZ" b="1" dirty="0" smtClean="0"/>
              <a:t>Umístění </a:t>
            </a:r>
            <a:r>
              <a:rPr lang="cs-CZ" b="1" dirty="0"/>
              <a:t>textu výzvy na webovém portále MAS </a:t>
            </a:r>
            <a:endParaRPr lang="cs-CZ" dirty="0"/>
          </a:p>
          <a:p>
            <a:endParaRPr lang="cs-CZ" dirty="0"/>
          </a:p>
          <a:p>
            <a:r>
              <a:rPr lang="cs-CZ" dirty="0"/>
              <a:t>URL adresa: http</a:t>
            </a:r>
            <a:r>
              <a:rPr lang="cs-CZ" dirty="0">
                <a:solidFill>
                  <a:srgbClr val="00B0F0"/>
                </a:solidFill>
              </a:rPr>
              <a:t>://maschrudimsko.cz/kdy-zadat-vyzvy </a:t>
            </a:r>
          </a:p>
          <a:p>
            <a:r>
              <a:rPr lang="pl-PL" b="1" dirty="0"/>
              <a:t>10.2. Odkaz na pravidla pro žadatele a příjemce </a:t>
            </a:r>
            <a:endParaRPr lang="pl-PL" dirty="0"/>
          </a:p>
          <a:p>
            <a:endParaRPr lang="cs-CZ" dirty="0"/>
          </a:p>
          <a:p>
            <a:r>
              <a:rPr lang="cs-CZ" dirty="0"/>
              <a:t>Pro žádosti o podporu a následně také pro realizaci podpořených projektů platí pravidla obsažená v: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dirty="0" smtClean="0"/>
              <a:t>Obecné </a:t>
            </a:r>
            <a:r>
              <a:rPr lang="cs-CZ" dirty="0"/>
              <a:t>části pravidel pro žadatele a příjemce v rámci Operačního programu Zaměstnanost (odkaz na elektronickou verzi:) </a:t>
            </a:r>
            <a:r>
              <a:rPr lang="cs-CZ" dirty="0">
                <a:solidFill>
                  <a:srgbClr val="00B0F0"/>
                </a:solidFill>
              </a:rPr>
              <a:t>https://www.esfcr.cz/pravidla-pro-zadatele-a-prijemce-opz/-/dokument/797767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 smtClean="0"/>
              <a:t>Specifické </a:t>
            </a:r>
            <a:r>
              <a:rPr lang="cs-CZ" dirty="0"/>
              <a:t>části pravidel pro žadatele a příjemce v rámci OPZ pro projekty se skutečně vzniklými výdaji a případně také s nepřímými náklady (odkaz na elektronickou verzi: </a:t>
            </a:r>
            <a:r>
              <a:rPr lang="cs-CZ" dirty="0">
                <a:solidFill>
                  <a:srgbClr val="00B0F0"/>
                </a:solidFill>
              </a:rPr>
              <a:t>https://www.esfcr.cz/pravidla-pro-zadatele-a-prijemce-opz/-/dokument/797817 </a:t>
            </a:r>
          </a:p>
          <a:p>
            <a:endParaRPr lang="cs-CZ" dirty="0"/>
          </a:p>
          <a:p>
            <a:r>
              <a:rPr lang="cs-CZ" dirty="0"/>
              <a:t>Řídicí orgán je oprávněn pravidla v průběhu této výzvy MAS i během realizace projektů podpořených v rámci této výzvy aktualizovat. Aktuální verze těchto dokumentů jsou vždy k dispozici na: </a:t>
            </a:r>
            <a:r>
              <a:rPr lang="cs-CZ" dirty="0">
                <a:solidFill>
                  <a:srgbClr val="00B0F0"/>
                </a:solidFill>
              </a:rPr>
              <a:t>https://www.esfcr.cz/pravidla-pro-zadatele-a-prijemce-opz </a:t>
            </a:r>
          </a:p>
          <a:p>
            <a:r>
              <a:rPr lang="cs-CZ" dirty="0"/>
              <a:t>Aktualizace pravidel není změnou této výzvy MAS. </a:t>
            </a:r>
          </a:p>
          <a:p>
            <a:endParaRPr lang="cs-CZ" sz="4000" b="1" dirty="0">
              <a:solidFill>
                <a:srgbClr val="000000"/>
              </a:solidFill>
              <a:latin typeface="TimesNewRomanPS-BoldMT-Identity-H"/>
            </a:endParaRPr>
          </a:p>
          <a:p>
            <a:endParaRPr lang="cs-CZ" sz="4000" b="1" dirty="0">
              <a:solidFill>
                <a:srgbClr val="000000"/>
              </a:solidFill>
              <a:latin typeface="TimesNewRomanPS-BoldMT-Identity-H"/>
            </a:endParaRPr>
          </a:p>
          <a:p>
            <a:r>
              <a:rPr lang="cs-CZ" dirty="0" smtClean="0">
                <a:solidFill>
                  <a:srgbClr val="000000"/>
                </a:solidFill>
                <a:latin typeface="ArialMT-Identity-H"/>
              </a:rPr>
              <a:t>•</a:t>
            </a:r>
            <a:endParaRPr lang="cs-CZ" dirty="0"/>
          </a:p>
        </p:txBody>
      </p:sp>
      <p:pic>
        <p:nvPicPr>
          <p:cNvPr id="3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5751094"/>
            <a:ext cx="3886200" cy="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9804" y="290945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994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246909" y="706582"/>
            <a:ext cx="789709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b="1" dirty="0">
                <a:solidFill>
                  <a:srgbClr val="000000"/>
                </a:solidFill>
                <a:latin typeface="TimesNewRomanPS-BoldMT-Identity-H"/>
              </a:rPr>
              <a:t>DĚKUJEME ZA POZORNOST</a:t>
            </a:r>
            <a:r>
              <a:rPr lang="cs-CZ" sz="4000" b="1" dirty="0" smtClean="0">
                <a:solidFill>
                  <a:srgbClr val="000000"/>
                </a:solidFill>
                <a:latin typeface="TimesNewRomanPS-BoldMT-Identity-H"/>
              </a:rPr>
              <a:t>!</a:t>
            </a:r>
          </a:p>
          <a:p>
            <a:endParaRPr lang="cs-CZ" sz="4000" b="1" dirty="0">
              <a:solidFill>
                <a:srgbClr val="000000"/>
              </a:solidFill>
              <a:latin typeface="TimesNewRomanPS-BoldMT-Identity-H"/>
            </a:endParaRPr>
          </a:p>
          <a:p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MAS </a:t>
            </a:r>
            <a:r>
              <a:rPr lang="cs-CZ" b="1" dirty="0" smtClean="0">
                <a:solidFill>
                  <a:srgbClr val="000000"/>
                </a:solidFill>
                <a:latin typeface="TimesNewRomanPS-BoldMT-Identity-H"/>
              </a:rPr>
              <a:t>Chrudimsko, </a:t>
            </a:r>
            <a:r>
              <a:rPr lang="cs-CZ" b="1" dirty="0">
                <a:solidFill>
                  <a:srgbClr val="000000"/>
                </a:solidFill>
                <a:latin typeface="TimesNewRomanPS-BoldMT-Identity-H"/>
              </a:rPr>
              <a:t>z.s.</a:t>
            </a:r>
          </a:p>
          <a:p>
            <a:r>
              <a:rPr lang="cs-CZ" dirty="0" smtClean="0">
                <a:solidFill>
                  <a:srgbClr val="000000"/>
                </a:solidFill>
                <a:latin typeface="TimesNewRomanPSMT-Identity-H"/>
              </a:rPr>
              <a:t>Široká 29, 537 01 Chrudim</a:t>
            </a:r>
            <a:endParaRPr lang="fi-FI" dirty="0">
              <a:solidFill>
                <a:srgbClr val="000000"/>
              </a:solidFill>
              <a:latin typeface="TimesNewRomanPSMT-Identity-H"/>
            </a:endParaRPr>
          </a:p>
          <a:p>
            <a:r>
              <a:rPr lang="cs-CZ" dirty="0">
                <a:solidFill>
                  <a:srgbClr val="000000"/>
                </a:solidFill>
                <a:latin typeface="TimesNewRomanPSMT-Identity-H"/>
              </a:rPr>
              <a:t>web: </a:t>
            </a:r>
            <a:r>
              <a:rPr lang="cs-CZ" dirty="0" smtClean="0">
                <a:solidFill>
                  <a:srgbClr val="CD9A00"/>
                </a:solidFill>
                <a:latin typeface="TimesNewRomanPSMT-Identity-H"/>
                <a:hlinkClick r:id="rId2"/>
              </a:rPr>
              <a:t>www.maschrudimsko.cz</a:t>
            </a:r>
            <a:endParaRPr lang="cs-CZ" dirty="0" smtClean="0">
              <a:solidFill>
                <a:srgbClr val="CD9A00"/>
              </a:solidFill>
              <a:latin typeface="TimesNewRomanPSMT-Identity-H"/>
            </a:endParaRPr>
          </a:p>
          <a:p>
            <a:endParaRPr lang="cs-CZ" dirty="0">
              <a:solidFill>
                <a:srgbClr val="CD9A00"/>
              </a:solidFill>
              <a:latin typeface="TimesNewRomanPSMT-Identity-H"/>
            </a:endParaRPr>
          </a:p>
          <a:p>
            <a:r>
              <a:rPr lang="cs-CZ" b="1" dirty="0" smtClean="0">
                <a:solidFill>
                  <a:srgbClr val="000000"/>
                </a:solidFill>
                <a:latin typeface="TimesNewRomanPS-BoldMT-Identity-H"/>
              </a:rPr>
              <a:t>Konzultace:</a:t>
            </a:r>
            <a:endParaRPr lang="cs-CZ" dirty="0" smtClean="0">
              <a:solidFill>
                <a:srgbClr val="CD9A00"/>
              </a:solidFill>
              <a:latin typeface="TimesNewRomanPSMT-Identity-H"/>
            </a:endParaRPr>
          </a:p>
          <a:p>
            <a:r>
              <a:rPr lang="cs-CZ" dirty="0" smtClean="0">
                <a:latin typeface="TimesNewRomanPSMT-Identity-H"/>
              </a:rPr>
              <a:t>Iva Roušarová tel. 606 143 255 ,     </a:t>
            </a:r>
            <a:r>
              <a:rPr lang="cs-CZ" dirty="0" smtClean="0">
                <a:solidFill>
                  <a:srgbClr val="CD9A00"/>
                </a:solidFill>
                <a:latin typeface="TimesNewRomanPSMT-Identity-H"/>
              </a:rPr>
              <a:t>  </a:t>
            </a:r>
            <a:r>
              <a:rPr lang="cs-CZ" dirty="0" smtClean="0">
                <a:solidFill>
                  <a:srgbClr val="CD9A00"/>
                </a:solidFill>
                <a:latin typeface="TimesNewRomanPSMT-Identity-H"/>
                <a:hlinkClick r:id="rId3"/>
              </a:rPr>
              <a:t>iva.rousarova@maschrudimsko.cz</a:t>
            </a:r>
            <a:endParaRPr lang="cs-CZ" dirty="0" smtClean="0">
              <a:solidFill>
                <a:srgbClr val="CD9A00"/>
              </a:solidFill>
              <a:latin typeface="TimesNewRomanPSMT-Identity-H"/>
            </a:endParaRPr>
          </a:p>
          <a:p>
            <a:r>
              <a:rPr lang="cs-CZ" dirty="0">
                <a:solidFill>
                  <a:srgbClr val="000000"/>
                </a:solidFill>
                <a:latin typeface="TimesNewRomanPSMT-Identity-H"/>
              </a:rPr>
              <a:t>Ing. Renáta Havlová  tel.774 800 906, </a:t>
            </a:r>
            <a:r>
              <a:rPr lang="cs-CZ" dirty="0">
                <a:solidFill>
                  <a:srgbClr val="CD9A00"/>
                </a:solidFill>
                <a:latin typeface="TimesNewRomanPSMT-Identity-H"/>
              </a:rPr>
              <a:t>renata.havlova@maschrudimsko.cz</a:t>
            </a:r>
          </a:p>
          <a:p>
            <a:endParaRPr lang="cs-CZ" dirty="0">
              <a:solidFill>
                <a:srgbClr val="CD9A00"/>
              </a:solidFill>
              <a:latin typeface="TimesNewRomanPSMT-Identity-H"/>
            </a:endParaRPr>
          </a:p>
          <a:p>
            <a:endParaRPr lang="cs-CZ" dirty="0">
              <a:solidFill>
                <a:srgbClr val="CD9A00"/>
              </a:solidFill>
              <a:latin typeface="TimesNewRomanPSMT-Identity-H"/>
            </a:endParaRPr>
          </a:p>
        </p:txBody>
      </p:sp>
      <p:pic>
        <p:nvPicPr>
          <p:cNvPr id="3" name="Obrázek 2" descr="Publicita IROP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2900" y="5077326"/>
            <a:ext cx="3886200" cy="104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1244" y="457201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29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                      </a:t>
            </a:r>
            <a:r>
              <a:rPr lang="cs-CZ" b="1" dirty="0" smtClean="0"/>
              <a:t>PŘEDSTAVENÍ VÝZVY</a:t>
            </a:r>
            <a:br>
              <a:rPr lang="cs-CZ" b="1" dirty="0" smtClean="0"/>
            </a:br>
            <a:r>
              <a:rPr lang="cs-CZ" dirty="0" smtClean="0"/>
              <a:t>                             </a:t>
            </a:r>
            <a:r>
              <a:rPr lang="cs-CZ" sz="2400" b="1" dirty="0" smtClean="0"/>
              <a:t>OPRÁVNĚNÍ ŽADATELÉ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 smtClean="0"/>
              <a:t>Pro tuto výzvu MAS jsou oprávněnými žadateli:</a:t>
            </a:r>
          </a:p>
          <a:p>
            <a:r>
              <a:rPr lang="cs-CZ" dirty="0" smtClean="0"/>
              <a:t>Obce</a:t>
            </a:r>
            <a:endParaRPr lang="cs-CZ" dirty="0"/>
          </a:p>
          <a:p>
            <a:r>
              <a:rPr lang="cs-CZ" dirty="0" smtClean="0"/>
              <a:t>Dobrovolné svazky obcí</a:t>
            </a:r>
          </a:p>
          <a:p>
            <a:r>
              <a:rPr lang="cs-CZ" dirty="0" smtClean="0"/>
              <a:t>Organizace zřizované obcemi</a:t>
            </a:r>
          </a:p>
          <a:p>
            <a:r>
              <a:rPr lang="cs-CZ" dirty="0" smtClean="0"/>
              <a:t>Organizace zřizované kraji</a:t>
            </a:r>
          </a:p>
          <a:p>
            <a:r>
              <a:rPr lang="cs-CZ" dirty="0" smtClean="0"/>
              <a:t>Příspěvkové organizace</a:t>
            </a:r>
          </a:p>
          <a:p>
            <a:r>
              <a:rPr lang="cs-CZ" dirty="0" smtClean="0"/>
              <a:t>Nestátní neziskové organizace</a:t>
            </a:r>
          </a:p>
          <a:p>
            <a:r>
              <a:rPr lang="cs-CZ" dirty="0" smtClean="0"/>
              <a:t>Obchodní korporace (veřejná obchodní společnost, komanditní společnost, společnost s ručením omezeným, akciová společnost, družstvo, sociální družstvo)</a:t>
            </a:r>
          </a:p>
          <a:p>
            <a:r>
              <a:rPr lang="cs-CZ" dirty="0" smtClean="0"/>
              <a:t>Poradenské a vzdělávací instituce</a:t>
            </a:r>
          </a:p>
          <a:p>
            <a:r>
              <a:rPr lang="cs-CZ" dirty="0" smtClean="0"/>
              <a:t>Školy a školská zařízení</a:t>
            </a:r>
          </a:p>
          <a:p>
            <a:r>
              <a:rPr lang="cs-CZ" dirty="0" smtClean="0"/>
              <a:t>OSVČ</a:t>
            </a:r>
          </a:p>
          <a:p>
            <a:r>
              <a:rPr lang="cs-CZ" dirty="0" smtClean="0"/>
              <a:t>Profesní a podnikatelská sdružení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04147" y="5979695"/>
            <a:ext cx="5654842" cy="613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798022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946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90063"/>
            <a:ext cx="10515600" cy="1325563"/>
          </a:xfrm>
        </p:spPr>
        <p:txBody>
          <a:bodyPr/>
          <a:lstStyle/>
          <a:p>
            <a:r>
              <a:rPr lang="cs-CZ" b="1" dirty="0" smtClean="0"/>
              <a:t>                      PŘEDSTAVENÍ VÝZVY</a:t>
            </a:r>
            <a:br>
              <a:rPr lang="cs-CZ" b="1" dirty="0" smtClean="0"/>
            </a:br>
            <a:r>
              <a:rPr lang="cs-CZ" b="1" dirty="0" smtClean="0"/>
              <a:t>                          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Osoby </a:t>
            </a:r>
            <a:r>
              <a:rPr lang="cs-CZ" dirty="0"/>
              <a:t>pečující o malé děti </a:t>
            </a:r>
            <a:endParaRPr lang="cs-CZ" dirty="0" smtClean="0"/>
          </a:p>
          <a:p>
            <a:r>
              <a:rPr lang="cs-CZ" dirty="0" smtClean="0"/>
              <a:t>Osoby </a:t>
            </a:r>
            <a:r>
              <a:rPr lang="cs-CZ" dirty="0"/>
              <a:t>pečující o osobu mladší 15 let. 	</a:t>
            </a:r>
          </a:p>
          <a:p>
            <a:r>
              <a:rPr lang="cs-CZ" dirty="0"/>
              <a:t>Osoby vracející se na trh práce po návratu z mateřské/rodičovské dovolené </a:t>
            </a:r>
            <a:endParaRPr lang="cs-CZ" dirty="0" smtClean="0"/>
          </a:p>
          <a:p>
            <a:r>
              <a:rPr lang="cs-CZ" dirty="0" smtClean="0"/>
              <a:t>Osoby</a:t>
            </a:r>
            <a:r>
              <a:rPr lang="cs-CZ" dirty="0"/>
              <a:t>, které nevykonávaly zaměstnání nebo samostatnou výdělečnou činnost po dobu mateřské/rodičovské dovolené 	</a:t>
            </a:r>
          </a:p>
          <a:p>
            <a:r>
              <a:rPr lang="cs-CZ" dirty="0" smtClean="0"/>
              <a:t>(RODIČE DĚTÍ)</a:t>
            </a:r>
            <a:endParaRPr lang="cs-CZ" dirty="0"/>
          </a:p>
        </p:txBody>
      </p:sp>
      <p:pic>
        <p:nvPicPr>
          <p:cNvPr id="4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147" y="5125453"/>
            <a:ext cx="5642811" cy="1179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798022"/>
            <a:ext cx="2560320" cy="102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71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 Představení cílové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/>
              <a:t>U cílové skupiny rodičů dětí musí být zajištěna vazba na trh práce. Příjemce má pro každé dítě využívající služeb v rámci projektu písemně doloženo, že oba rodiče (resp. jiné osoby pečující o dítě ve společné domácnosti) splňují jedno z následujících kritérií: </a:t>
            </a:r>
          </a:p>
          <a:p>
            <a:r>
              <a:rPr lang="cs-CZ" dirty="0"/>
              <a:t>jsou zaměstnaní, vykonávají podnikatelskou činnost, </a:t>
            </a:r>
          </a:p>
          <a:p>
            <a:r>
              <a:rPr lang="cs-CZ" dirty="0"/>
              <a:t>v případě nezaměstnanosti si zaměstnání aktivně hledají, jsou zapojeni v procesu vzdělávání či rekvalifikace. </a:t>
            </a:r>
          </a:p>
          <a:p>
            <a:r>
              <a:rPr lang="cs-CZ" dirty="0"/>
              <a:t>Osoby pečující o dítě jsou uvedeny v přihlášce dítěte do zařízení. V případě střídavé péče stačí uvést údaje pro jednu z domácností, kde dítě pobývá. Spolu s přihláškou rodič doloží následující doklady: </a:t>
            </a:r>
          </a:p>
          <a:p>
            <a:r>
              <a:rPr lang="cs-CZ" dirty="0"/>
              <a:t>zaměstnaný rodič doloží potvrzení zaměstnavatele o pracovním poměru (pracovní smlouva, DPP, DPČ) s uvedením doby trvání pracovního poměru; OSVČ doloží potvrzení ČSSZ o úhradě odvodů na sociální pojištění </a:t>
            </a:r>
          </a:p>
          <a:p>
            <a:r>
              <a:rPr lang="cs-CZ" dirty="0"/>
              <a:t>nezaměstnaný rodič (případně jiná pečující osoba) doloží potvrzení z ÚP ČR o tom, že je veden v evidenci uchazečů o zaměstnání (popř. potvrzení od pomáhající organizace); osoby v procesu vzdělávání doloží potvrzení o studiu </a:t>
            </a:r>
          </a:p>
          <a:p>
            <a:r>
              <a:rPr lang="cs-CZ" dirty="0"/>
              <a:t>osoby absolvující rekvalifikační kurz doloží potvrzení o účasti na rekvalifikačním kurzu a certifikát/potvrzení o jeho úspěšném ukončení, pokud byl kurz ukončen v době konání projektu </a:t>
            </a:r>
          </a:p>
          <a:p>
            <a:endParaRPr lang="cs-CZ" dirty="0"/>
          </a:p>
          <a:p>
            <a:r>
              <a:rPr lang="cs-CZ" dirty="0"/>
              <a:t>Aktualizovaná potvrzení budou předkládána s každou zprávou o realizaci projektu. V případě OSVČ se aktualizované potvrzení dokládá zpětně vždy s ročním vyúčtováním plateb pojistného. </a:t>
            </a:r>
          </a:p>
          <a:p>
            <a:endParaRPr lang="cs-CZ" dirty="0"/>
          </a:p>
        </p:txBody>
      </p:sp>
      <p:pic>
        <p:nvPicPr>
          <p:cNvPr id="5" name="Obrázek 2" descr="Publicita IROP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04147" y="5394959"/>
            <a:ext cx="5642811" cy="9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1244" y="365126"/>
            <a:ext cx="2560320" cy="815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3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                      </a:t>
            </a:r>
            <a:r>
              <a:rPr lang="cs-CZ" b="1" dirty="0" smtClean="0"/>
              <a:t>PŘEDSTAVENÍ VÝZVY </a:t>
            </a:r>
            <a:br>
              <a:rPr lang="cs-CZ" b="1" dirty="0" smtClean="0"/>
            </a:br>
            <a:r>
              <a:rPr lang="cs-CZ" sz="3600" b="1" dirty="0" smtClean="0"/>
              <a:t>MÍRA PODPORY – ROZPAD ZDROJŮ FINANCOVÁNÍ</a:t>
            </a:r>
            <a:endParaRPr lang="cs-CZ" sz="3600" b="1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8725790"/>
              </p:ext>
            </p:extLst>
          </p:nvPr>
        </p:nvGraphicFramePr>
        <p:xfrm>
          <a:off x="1870364" y="1759017"/>
          <a:ext cx="8211589" cy="461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4231">
                  <a:extLst>
                    <a:ext uri="{9D8B030D-6E8A-4147-A177-3AD203B41FA5}">
                      <a16:colId xmlns:a16="http://schemas.microsoft.com/office/drawing/2014/main" val="2373562170"/>
                    </a:ext>
                  </a:extLst>
                </a:gridCol>
                <a:gridCol w="1026449">
                  <a:extLst>
                    <a:ext uri="{9D8B030D-6E8A-4147-A177-3AD203B41FA5}">
                      <a16:colId xmlns:a16="http://schemas.microsoft.com/office/drawing/2014/main" val="2063600083"/>
                    </a:ext>
                  </a:extLst>
                </a:gridCol>
                <a:gridCol w="1032178">
                  <a:extLst>
                    <a:ext uri="{9D8B030D-6E8A-4147-A177-3AD203B41FA5}">
                      <a16:colId xmlns:a16="http://schemas.microsoft.com/office/drawing/2014/main" val="1275554300"/>
                    </a:ext>
                  </a:extLst>
                </a:gridCol>
                <a:gridCol w="1968731">
                  <a:extLst>
                    <a:ext uri="{9D8B030D-6E8A-4147-A177-3AD203B41FA5}">
                      <a16:colId xmlns:a16="http://schemas.microsoft.com/office/drawing/2014/main" val="4070875672"/>
                    </a:ext>
                  </a:extLst>
                </a:gridCol>
              </a:tblGrid>
              <a:tr h="5384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Typ příjemce dle pravidel spolufinancování </a:t>
                      </a:r>
                      <a:r>
                        <a:rPr lang="cs-CZ" sz="10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Evropský podíl </a:t>
                      </a:r>
                      <a:r>
                        <a:rPr lang="cs-CZ" sz="10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Příjemce </a:t>
                      </a:r>
                      <a:r>
                        <a:rPr lang="cs-CZ" sz="10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Státní rozpočet </a:t>
                      </a:r>
                      <a:r>
                        <a:rPr lang="cs-CZ" sz="105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908545"/>
                  </a:ext>
                </a:extLst>
              </a:tr>
              <a:tr h="387698">
                <a:tc>
                  <a:txBody>
                    <a:bodyPr/>
                    <a:lstStyle/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Školy a školská zařízení zřizovaná ministerstvy dle školského zákona (č. 561/2004 Sb.) 	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85 %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 0%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         15 %</a:t>
                      </a:r>
                      <a:endParaRPr lang="cs-CZ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791072"/>
                  </a:ext>
                </a:extLst>
              </a:tr>
              <a:tr h="840013">
                <a:tc>
                  <a:txBody>
                    <a:bodyPr/>
                    <a:lstStyle/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Obce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Příspěvkové organizace zřizované kraji a obcemi (s výjimkou škol a školských zařízení)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Dobrovolné svazky obcí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85 %       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  5%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           10 %</a:t>
                      </a:r>
                      <a:endParaRPr lang="cs-CZ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9274408"/>
                  </a:ext>
                </a:extLst>
              </a:tr>
              <a:tr h="6892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Právnické osoby vykonávající činnost škol a školských zařízení (zapsané ve školském rejstříku)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85%</a:t>
                      </a:r>
                    </a:p>
                    <a:p>
                      <a:endParaRPr lang="cs-CZ" sz="1050" dirty="0" smtClean="0"/>
                    </a:p>
                    <a:p>
                      <a:endParaRPr lang="cs-CZ" sz="1050" dirty="0" smtClean="0"/>
                    </a:p>
                    <a:p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0%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          15%</a:t>
                      </a:r>
                      <a:endParaRPr lang="cs-CZ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430890"/>
                  </a:ext>
                </a:extLst>
              </a:tr>
              <a:tr h="1895415">
                <a:tc>
                  <a:txBody>
                    <a:bodyPr/>
                    <a:lstStyle/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Soukromoprávní subjekty vykonávající veřejně prospěšnou činnost (s výjimkou aktivity 4.1 Integrační sociální podnik a 4.2 Environmentální sociální podnik):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Obecně prospěšné společnosti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Spolky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Ústavy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Církve a náboženské společnosti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Nadace a nadační fondy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Místní akční skupiny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Hospodářská komora, Agrární komora </a:t>
                      </a:r>
                    </a:p>
                    <a:p>
                      <a:r>
                        <a:rPr lang="cs-CZ" sz="105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Svazy, asociace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85%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0%</a:t>
                      </a:r>
                      <a:endParaRPr lang="cs-CZ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050" dirty="0" smtClean="0"/>
                        <a:t>                       15%</a:t>
                      </a:r>
                      <a:endParaRPr lang="cs-CZ" sz="105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977823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8646" y="515389"/>
            <a:ext cx="1853739" cy="91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79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                       PŘEDSTAVENÍ VÝZVY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              </a:t>
            </a:r>
            <a:r>
              <a:rPr lang="cs-CZ" sz="2800" b="1" dirty="0" smtClean="0"/>
              <a:t>KŘÍŽOVÉ </a:t>
            </a:r>
            <a:r>
              <a:rPr lang="cs-CZ" sz="2800" b="1" dirty="0"/>
              <a:t>FINANCOVÁNÍ, VELIKOST NEPŘÍMÝCH NÁKLADŮ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950611"/>
              </p:ext>
            </p:extLst>
          </p:nvPr>
        </p:nvGraphicFramePr>
        <p:xfrm>
          <a:off x="838200" y="3416531"/>
          <a:ext cx="9827029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6513">
                  <a:extLst>
                    <a:ext uri="{9D8B030D-6E8A-4147-A177-3AD203B41FA5}">
                      <a16:colId xmlns:a16="http://schemas.microsoft.com/office/drawing/2014/main" val="936914503"/>
                    </a:ext>
                  </a:extLst>
                </a:gridCol>
                <a:gridCol w="5170516">
                  <a:extLst>
                    <a:ext uri="{9D8B030D-6E8A-4147-A177-3AD203B41FA5}">
                      <a16:colId xmlns:a16="http://schemas.microsoft.com/office/drawing/2014/main" val="26705824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Podíl nákupu služeb na celkových přímých způsobilých nákladech projektu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Snížení podílu nepřímých nákladů oproti výše uvedenému procentu (25%) </a:t>
                      </a:r>
                      <a:r>
                        <a:rPr lang="cs-CZ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8249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 60 % včetně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25 %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2704855"/>
                  </a:ext>
                </a:extLst>
              </a:tr>
              <a:tr h="839586">
                <a:tc>
                  <a:txBody>
                    <a:bodyPr/>
                    <a:lstStyle/>
                    <a:p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Více než 60 % a méně než 90 %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3/5 (60 %) základního podílu na 15 % 	</a:t>
                      </a:r>
                    </a:p>
                    <a:p>
                      <a:endParaRPr lang="cs-CZ" dirty="0" smtClean="0"/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8212520"/>
                  </a:ext>
                </a:extLst>
              </a:tr>
              <a:tr h="6062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90 % a výše 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Snížení na 1/5 (20 %) základního podílu, tj. 5 % 	</a:t>
                      </a:r>
                    </a:p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825873"/>
                  </a:ext>
                </a:extLst>
              </a:tr>
            </a:tbl>
          </a:graphicData>
        </a:graphic>
      </p:graphicFrame>
      <p:sp>
        <p:nvSpPr>
          <p:cNvPr id="2" name="Obdélník 1"/>
          <p:cNvSpPr/>
          <p:nvPr/>
        </p:nvSpPr>
        <p:spPr>
          <a:xfrm>
            <a:off x="1138844" y="1629295"/>
            <a:ext cx="8005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Křížové financování</a:t>
            </a:r>
          </a:p>
          <a:p>
            <a:r>
              <a:rPr lang="cs-CZ" dirty="0"/>
              <a:t>Křížové financování nebude v rámci této výzvy uplatňováno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cs-CZ" sz="2400" b="1" dirty="0"/>
              <a:t>Nepřímé náklady</a:t>
            </a:r>
          </a:p>
          <a:p>
            <a:r>
              <a:rPr lang="cs-CZ" dirty="0"/>
              <a:t>Nepřímé náklady mohou dosahovat maximálně 25% přímých způsobilých nákladů projektu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1244" y="365126"/>
            <a:ext cx="2560320" cy="73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1027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1063</TotalTime>
  <Words>4672</Words>
  <Application>Microsoft Office PowerPoint</Application>
  <PresentationFormat>Širokoúhlá obrazovka</PresentationFormat>
  <Paragraphs>449</Paragraphs>
  <Slides>49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61" baseType="lpstr">
      <vt:lpstr>Arial</vt:lpstr>
      <vt:lpstr>Arial-BoldMT-Identity-H</vt:lpstr>
      <vt:lpstr>ArialMT-Identity-H</vt:lpstr>
      <vt:lpstr>Calibri</vt:lpstr>
      <vt:lpstr>Calibri Light</vt:lpstr>
      <vt:lpstr>Calibri-Identity-H</vt:lpstr>
      <vt:lpstr>Courier New</vt:lpstr>
      <vt:lpstr>CourierNewPSMT-Identity-H</vt:lpstr>
      <vt:lpstr>TimesNewRomanPS-BoldMT-Identity-H</vt:lpstr>
      <vt:lpstr>TimesNewRomanPSMT-Identity-H</vt:lpstr>
      <vt:lpstr>Wingdings</vt:lpstr>
      <vt:lpstr>Motiv Office</vt:lpstr>
      <vt:lpstr>SEMINÁŘ PRO ŽADATELE</vt:lpstr>
      <vt:lpstr>                         Program semináře</vt:lpstr>
      <vt:lpstr>                        PŘEDSTAVENÍ VÝZVY                                       ZÁKLADNÍ INFORMACE</vt:lpstr>
      <vt:lpstr>                      PŘEDSTAVENÍ VÝZVY                                                   TERMÍNY A ALOKACE</vt:lpstr>
      <vt:lpstr>                       PŘEDSTAVENÍ VÝZVY                              OPRÁVNĚNÍ ŽADATELÉ</vt:lpstr>
      <vt:lpstr>                      PŘEDSTAVENÍ VÝZVY                           CÍLOVÉ SKUPINY</vt:lpstr>
      <vt:lpstr> Představení cílové skupiny</vt:lpstr>
      <vt:lpstr>                      PŘEDSTAVENÍ VÝZVY  MÍRA PODPORY – ROZPAD ZDROJŮ FINANCOVÁNÍ</vt:lpstr>
      <vt:lpstr>                       PŘEDSTAVENÍ VÝZVY                KŘÍŽOVÉ FINANCOVÁNÍ, VELIKOST NEPŘÍMÝCH NÁKLADŮ</vt:lpstr>
      <vt:lpstr>Vymezení přímých /nepřímých nákladů </vt:lpstr>
      <vt:lpstr>Podmínky vykazování některých nákladů v aktivitě Podpora prorodinných opatření: </vt:lpstr>
      <vt:lpstr>Popis podporovaných aktivit</vt:lpstr>
      <vt:lpstr>                   PODPOROVANÉ AKTIVITY</vt:lpstr>
      <vt:lpstr>1.1.Zařízení péče o děti zajišťující péči o děti v době mimo školní vyučování (ranní či odpolední pobyt)</vt:lpstr>
      <vt:lpstr>1.2. Doprovody na kroužky a zájmové aktivity</vt:lpstr>
      <vt:lpstr>1.3. Příměstské tábory</vt:lpstr>
      <vt:lpstr>1.4 Společná doprava dětí do/ze školy, dětské skupiny a /nebo příměstského tábora</vt:lpstr>
      <vt:lpstr>1.5. Dětské skupiny</vt:lpstr>
      <vt:lpstr>Službu péče o dítě lze poskytovat v následujících režimech</vt:lpstr>
      <vt:lpstr>Dětská skupina pro veřejnost</vt:lpstr>
      <vt:lpstr>Podniková dětská skupina </vt:lpstr>
      <vt:lpstr> 1.6 Vzdělávání pečujících osob  </vt:lpstr>
      <vt:lpstr> Nepodporované aktivity  </vt:lpstr>
      <vt:lpstr>                             INDIKÁTORY</vt:lpstr>
      <vt:lpstr>                              INDIKÁTORY                                  SE ZÁVAZKEM </vt:lpstr>
      <vt:lpstr>                      INDIKÁTORY                           SE ZÁVAZKEM</vt:lpstr>
      <vt:lpstr>                              INDIKÁTORY </vt:lpstr>
      <vt:lpstr>                             INDIKÁTORY </vt:lpstr>
      <vt:lpstr>PROCES HODNOCENÍ A VÝBĚRU PROJEKTŮ</vt:lpstr>
      <vt:lpstr>PROCES HODNOCENÍ A VÝBĚRU PROJEKTŮ</vt:lpstr>
      <vt:lpstr>PROCES HODNOCENÍ A VÝBĚRU PROJEKTŮ</vt:lpstr>
      <vt:lpstr>HODNOCENÍ PŘIJATELNOSTI A FORMÁLNÍCH                               NÁLEŽITOSTÍ</vt:lpstr>
      <vt:lpstr>                       VĚCNÉ HODNOCENÍ</vt:lpstr>
      <vt:lpstr>                      VĚCNÉ HODNOCENÍ</vt:lpstr>
      <vt:lpstr>                       VĚCNÉ HODNOCENÍ</vt:lpstr>
      <vt:lpstr>                       VĚCNÉ HODNOCENÍ</vt:lpstr>
      <vt:lpstr>                      VĚCNÉ HODNOCENÍ </vt:lpstr>
      <vt:lpstr>          ZÁVĚREČNÉ OVĚŘENÍ ZPŮSOBILOSTI</vt:lpstr>
      <vt:lpstr>PROCES HODNOCENÍ A VÝBĚRU PROJEKTŮ                       SHRNUTÍ A LHŮTY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Pc2</dc:creator>
  <cp:lastModifiedBy>Pc2</cp:lastModifiedBy>
  <cp:revision>83</cp:revision>
  <cp:lastPrinted>2017-10-13T05:09:09Z</cp:lastPrinted>
  <dcterms:created xsi:type="dcterms:W3CDTF">2017-10-09T09:39:14Z</dcterms:created>
  <dcterms:modified xsi:type="dcterms:W3CDTF">2017-10-16T11:27:41Z</dcterms:modified>
</cp:coreProperties>
</file>