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handoutMasterIdLst>
    <p:handoutMasterId r:id="rId42"/>
  </p:handoutMasterIdLst>
  <p:sldIdLst>
    <p:sldId id="256" r:id="rId2"/>
    <p:sldId id="303" r:id="rId3"/>
    <p:sldId id="258" r:id="rId4"/>
    <p:sldId id="304" r:id="rId5"/>
    <p:sldId id="262" r:id="rId6"/>
    <p:sldId id="264" r:id="rId7"/>
    <p:sldId id="263" r:id="rId8"/>
    <p:sldId id="311" r:id="rId9"/>
    <p:sldId id="265" r:id="rId10"/>
    <p:sldId id="270" r:id="rId11"/>
    <p:sldId id="266" r:id="rId12"/>
    <p:sldId id="279" r:id="rId13"/>
    <p:sldId id="306" r:id="rId14"/>
    <p:sldId id="267" r:id="rId15"/>
    <p:sldId id="310" r:id="rId16"/>
    <p:sldId id="268" r:id="rId17"/>
    <p:sldId id="269" r:id="rId18"/>
    <p:sldId id="273" r:id="rId19"/>
    <p:sldId id="276" r:id="rId20"/>
    <p:sldId id="309" r:id="rId21"/>
    <p:sldId id="277" r:id="rId22"/>
    <p:sldId id="281" r:id="rId23"/>
    <p:sldId id="278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9" r:id="rId32"/>
    <p:sldId id="300" r:id="rId33"/>
    <p:sldId id="301" r:id="rId34"/>
    <p:sldId id="302" r:id="rId35"/>
    <p:sldId id="305" r:id="rId36"/>
    <p:sldId id="295" r:id="rId37"/>
    <p:sldId id="294" r:id="rId38"/>
    <p:sldId id="307" r:id="rId39"/>
    <p:sldId id="296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5CA3-670E-4C7D-AACB-8689608D58F4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97B5-4127-4EAB-B1E2-9ADD4C8B5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3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A237-8EF4-44DB-9CDF-7B89CF20E603}" type="datetimeFigureOut">
              <a:rPr lang="cs-CZ" smtClean="0"/>
              <a:t>12.6.2018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9C55-F403-4DA9-A474-8193CC3C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F359-9709-478A-A118-CFFF3FE904EF}" type="datetime1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F-3C67-4884-A741-43861A68E854}" type="datetime1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386-A5EB-4025-B48F-BB14E8FF0DE9}" type="datetime1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B2D-B89C-410A-9924-A174F8928B76}" type="datetime1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039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D05A-0D1E-4742-8AA6-BA553922968B}" type="datetime1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F1B5-567F-4B44-A74D-58CABD853336}" type="datetime1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7E4-9437-41B6-ABBD-6BCFC384B853}" type="datetime1">
              <a:rPr lang="cs-CZ" smtClean="0"/>
              <a:t>12.6.2018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0EF-61CB-40DF-88E5-2703465971D4}" type="datetime1">
              <a:rPr lang="cs-CZ" smtClean="0"/>
              <a:t>12.6.2018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7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3111-6825-4C54-AD49-8E54246AAAA2}" type="datetime1">
              <a:rPr lang="cs-CZ" smtClean="0"/>
              <a:t>12.6.2018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0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14F-A8AC-4226-8590-C2F0969E211D}" type="datetime1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451D-1221-4F35-BA9D-C5BCB069313A}" type="datetime1">
              <a:rPr lang="cs-CZ" smtClean="0"/>
              <a:t>12.6.2018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B2D-B89C-410A-9924-A174F8928B76}" type="datetime1">
              <a:rPr lang="cs-CZ" smtClean="0"/>
              <a:t>12.6.2018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potrebne-v-ramci-pripravy-zadosti-o-podporu-opz/-/dokument/797956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/-/dokument/797767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mseu.mssf.cz/" TargetMode="External"/><Relationship Id="rId4" Type="http://schemas.openxmlformats.org/officeDocument/2006/relationships/hyperlink" Target="https://www.esfcr.cz/pravidla-pro-zadatele-a-prijemce-opz/-/dokument/797817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sarka.vokalova@mpsv.cz," TargetMode="External"/><Relationship Id="rId2" Type="http://schemas.openxmlformats.org/officeDocument/2006/relationships/hyperlink" Target="http://www.ceske-socialni-podnikani.cz/poradenstvi/lokalni-konzultanti-mpsv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renata.havl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619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Podpora sociálního podnikání a zaměstnanosti znevýhodněných skupin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5171"/>
            <a:ext cx="9144000" cy="8716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Seminář pro potenciální žadatele </a:t>
            </a:r>
          </a:p>
          <a:p>
            <a:r>
              <a:rPr lang="cs-CZ" dirty="0" smtClean="0"/>
              <a:t>8.6.2018 v 9:00 hod.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75" y="6072447"/>
            <a:ext cx="3709851" cy="6116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93" y="316266"/>
            <a:ext cx="5454614" cy="108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Integrační sociální podnik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Budou podporovány níže uvedené činnosti:</a:t>
            </a:r>
          </a:p>
          <a:p>
            <a:r>
              <a:rPr lang="cs-CZ" dirty="0" smtClean="0"/>
              <a:t>Vytvoření a zachování pracovních míst pro zaměstnance z CS</a:t>
            </a:r>
          </a:p>
          <a:p>
            <a:r>
              <a:rPr lang="cs-CZ" dirty="0" smtClean="0"/>
              <a:t>Pracovní místa mimo CS musí vytvářet podporu zaměstnancům z CS (např. mistr, asistent, psycholog), zajišťují marketing a řídí podnik (např. manažer sociálního podniku)</a:t>
            </a:r>
          </a:p>
          <a:p>
            <a:r>
              <a:rPr lang="cs-CZ" dirty="0" smtClean="0"/>
              <a:t>Pracovní místa pro CS musí příjemce vytvořit a obsadit do 3 měsíců od zahájení</a:t>
            </a:r>
          </a:p>
          <a:p>
            <a:r>
              <a:rPr lang="cs-CZ" dirty="0" smtClean="0"/>
              <a:t>Vzdělávání zaměstnanců (vždy odůvodněna potřebnost)</a:t>
            </a:r>
          </a:p>
          <a:p>
            <a:r>
              <a:rPr lang="cs-CZ" dirty="0" smtClean="0"/>
              <a:t>Marketing sociálního podniku</a:t>
            </a:r>
          </a:p>
          <a:p>
            <a:r>
              <a:rPr lang="cs-CZ" dirty="0" smtClean="0"/>
              <a:t>Provozování sociálního podniku s dodržením principů sociálního podniku</a:t>
            </a:r>
          </a:p>
          <a:p>
            <a:r>
              <a:rPr lang="cs-CZ" dirty="0" smtClean="0"/>
              <a:t>POZOR na kombinaci předmětu podnikání s aktivitami z oblasti prvovýroby – viz příloha č. 3 výzvy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 – Integrační SP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2">
            <a:normAutofit/>
          </a:bodyPr>
          <a:lstStyle/>
          <a:p>
            <a:r>
              <a:rPr lang="cs-CZ" dirty="0" smtClean="0"/>
              <a:t>Osoby se zdravotním postižením</a:t>
            </a:r>
          </a:p>
          <a:p>
            <a:r>
              <a:rPr lang="cs-CZ" dirty="0" smtClean="0"/>
              <a:t>Imigranti a azylanti</a:t>
            </a:r>
          </a:p>
          <a:p>
            <a:r>
              <a:rPr lang="cs-CZ" dirty="0" smtClean="0"/>
              <a:t>Osoby pečující o jiné závislé osoby</a:t>
            </a:r>
          </a:p>
          <a:p>
            <a:r>
              <a:rPr lang="cs-CZ" dirty="0" smtClean="0"/>
              <a:t>Osoby v nebo po výkonu trestu</a:t>
            </a:r>
          </a:p>
          <a:p>
            <a:r>
              <a:rPr lang="cs-CZ" dirty="0" smtClean="0"/>
              <a:t>Osoby dlouhodobě či opakovaně nezaměstnané</a:t>
            </a:r>
          </a:p>
          <a:p>
            <a:r>
              <a:rPr lang="cs-CZ" dirty="0" smtClean="0"/>
              <a:t>Osoby opouštějící institucionální zařízení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Environmentální sociální podnik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Podporované aktivity jako u integračního sociálního podniku</a:t>
            </a:r>
          </a:p>
          <a:p>
            <a:pPr marL="0" indent="0">
              <a:buNone/>
            </a:pPr>
            <a:r>
              <a:rPr lang="cs-CZ" dirty="0" smtClean="0"/>
              <a:t>+ sledování environmentálního dopadu specifikovaného v žádosti a podnikatelském plánu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+ zajištění péče o děti a další závislé osoby znevýhodněných pracovníků, zajištění dopravy znevýhodněných pracovníků apod.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 – Environmentální SP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2">
            <a:normAutofit lnSpcReduction="10000"/>
          </a:bodyPr>
          <a:lstStyle/>
          <a:p>
            <a:r>
              <a:rPr lang="cs-CZ" dirty="0" smtClean="0"/>
              <a:t>Osoby se zdravotním postižením</a:t>
            </a:r>
          </a:p>
          <a:p>
            <a:r>
              <a:rPr lang="cs-CZ" dirty="0" smtClean="0"/>
              <a:t>Imigranti a azylanti</a:t>
            </a:r>
          </a:p>
          <a:p>
            <a:r>
              <a:rPr lang="cs-CZ" dirty="0" smtClean="0"/>
              <a:t>Osoby pečující o malé děti</a:t>
            </a:r>
          </a:p>
          <a:p>
            <a:r>
              <a:rPr lang="cs-CZ" dirty="0" smtClean="0"/>
              <a:t>Osoby pečující o jiné závislé osoby</a:t>
            </a:r>
          </a:p>
          <a:p>
            <a:r>
              <a:rPr lang="cs-CZ" dirty="0" smtClean="0"/>
              <a:t>Osoby v nebo po výkonu trestu</a:t>
            </a:r>
          </a:p>
          <a:p>
            <a:r>
              <a:rPr lang="cs-CZ" dirty="0" smtClean="0"/>
              <a:t>Osoby dlouhodobě či opakovaně nezaměstnané</a:t>
            </a:r>
          </a:p>
          <a:p>
            <a:r>
              <a:rPr lang="cs-CZ" dirty="0" smtClean="0"/>
              <a:t>Osoby opouštějící institucionální zařízení</a:t>
            </a:r>
          </a:p>
          <a:p>
            <a:r>
              <a:rPr lang="cs-CZ" dirty="0" smtClean="0"/>
              <a:t>Osoby nezaměstnané déle než 5 měsíců</a:t>
            </a:r>
          </a:p>
          <a:p>
            <a:r>
              <a:rPr lang="cs-CZ" dirty="0" smtClean="0"/>
              <a:t>Uchazeči a zájemci o zaměstnání a neaktivní osoby ve věku 50 a více let</a:t>
            </a:r>
          </a:p>
          <a:p>
            <a:r>
              <a:rPr lang="cs-CZ" dirty="0" smtClean="0"/>
              <a:t>Lidé mladší 30 let, kteří nejsou v zaměstnání, ve vzdělávání nebo v profesní přípravě</a:t>
            </a:r>
          </a:p>
          <a:p>
            <a:r>
              <a:rPr lang="cs-CZ" dirty="0" smtClean="0"/>
              <a:t>Neaktivní osoby</a:t>
            </a:r>
          </a:p>
          <a:p>
            <a:r>
              <a:rPr lang="cs-CZ" dirty="0" smtClean="0"/>
              <a:t>Osoby vracející se na trh práce po návratu z mateřské/rodičovské dovolené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se závazkem pro žadatele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024171"/>
              </p:ext>
            </p:extLst>
          </p:nvPr>
        </p:nvGraphicFramePr>
        <p:xfrm>
          <a:off x="838200" y="1825625"/>
          <a:ext cx="10515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77">
                  <a:extLst>
                    <a:ext uri="{9D8B030D-6E8A-4147-A177-3AD203B41FA5}">
                      <a16:colId xmlns:a16="http://schemas.microsoft.com/office/drawing/2014/main" val="526949943"/>
                    </a:ext>
                  </a:extLst>
                </a:gridCol>
                <a:gridCol w="4188823">
                  <a:extLst>
                    <a:ext uri="{9D8B030D-6E8A-4147-A177-3AD203B41FA5}">
                      <a16:colId xmlns:a16="http://schemas.microsoft.com/office/drawing/2014/main" val="18757591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7608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42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kód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indikátoru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měrná jednotka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typ indikátoru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60000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Celkový počet účastníků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95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10213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sociálních podniků vzniklých díky podpoře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10212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již existujících sociálních podniků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organizace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046694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838200" y="413241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Indikátory bez závazku – žadatel sleduje další relevantní indikátory obsažené ve výzvě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nedodržení indikátorů se závazkem možné sankce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Týkají se jen nových podnikatelských aktivit definovaných níže: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</a:t>
            </a:r>
            <a:r>
              <a:rPr lang="cs-CZ" dirty="0"/>
              <a:t>a</a:t>
            </a:r>
            <a:r>
              <a:rPr lang="cs-CZ" dirty="0" smtClean="0"/>
              <a:t>ktivita nově vzniklého subjektu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nově zřízená živnost subjektu již existujícího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nový obor činnosti v rámci stávajícího oprávnění k podnikání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nový obor činnosti v rámci stávajícího oprávnění (nutno oddělit nový produkt/službu od stávajícího podnikání)</a:t>
            </a:r>
          </a:p>
          <a:p>
            <a:pPr marL="514350" indent="-514350">
              <a:buAutoNum type="alphaLcParenR"/>
            </a:pPr>
            <a:r>
              <a:rPr lang="cs-CZ" dirty="0" smtClean="0"/>
              <a:t>Podnikatelská aktivita jako nově zřízená provozovna poskytující stávající službu</a:t>
            </a:r>
          </a:p>
          <a:p>
            <a:pPr marL="0" indent="0">
              <a:buNone/>
            </a:pPr>
            <a:r>
              <a:rPr lang="cs-CZ" dirty="0" smtClean="0"/>
              <a:t>Za nový podnikatelský subjekt nelze pro účely výzvy považovat </a:t>
            </a:r>
          </a:p>
          <a:p>
            <a:pPr>
              <a:buFontTx/>
              <a:buChar char="-"/>
            </a:pPr>
            <a:r>
              <a:rPr lang="cs-CZ" dirty="0" smtClean="0"/>
              <a:t>Právní subjekt, který byl zakoupen jiným právním subjektem se stejným předmětem a místem podnikání </a:t>
            </a:r>
          </a:p>
          <a:p>
            <a:pPr>
              <a:buFontTx/>
              <a:buChar char="-"/>
            </a:pPr>
            <a:r>
              <a:rPr lang="cs-CZ" dirty="0" smtClean="0"/>
              <a:t>Podnikatelský subjekt nově vzniklý pouze formálním přesunem podnikání z již fungujícího/zakládajícího subjektu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375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b="1" dirty="0" smtClean="0"/>
              <a:t>PŘÍMÉ NÁKLADY</a:t>
            </a:r>
          </a:p>
          <a:p>
            <a:r>
              <a:rPr lang="cs-CZ" sz="5000" dirty="0" smtClean="0"/>
              <a:t>V přímé souvislosti s cílovou skupinou</a:t>
            </a:r>
          </a:p>
          <a:p>
            <a:endParaRPr lang="cs-CZ" sz="5000" dirty="0" smtClean="0"/>
          </a:p>
          <a:p>
            <a:r>
              <a:rPr lang="cs-CZ" sz="5000" b="1" dirty="0" smtClean="0"/>
              <a:t>NEPŘÍMÉ NÁKLADY ve výši 25 %</a:t>
            </a:r>
          </a:p>
          <a:p>
            <a:r>
              <a:rPr lang="cs-CZ" sz="5000" dirty="0" smtClean="0"/>
              <a:t>Příjemce prokazuje procentuálním poměrem vůči skutečně vynaloženým způsobilým přímým nákladům</a:t>
            </a:r>
          </a:p>
          <a:p>
            <a:r>
              <a:rPr lang="cs-CZ" sz="5000" dirty="0" smtClean="0"/>
              <a:t>Projekty </a:t>
            </a:r>
            <a:r>
              <a:rPr lang="cs-CZ" sz="5000" dirty="0"/>
              <a:t>podpořené ve výzvách MAS aplikují </a:t>
            </a:r>
            <a:r>
              <a:rPr lang="cs-CZ" sz="5000" b="1" dirty="0"/>
              <a:t>nepřímé náklady ve výši 25 %.</a:t>
            </a:r>
            <a:r>
              <a:rPr lang="cs-CZ" sz="5000" dirty="0"/>
              <a:t> </a:t>
            </a:r>
            <a:endParaRPr lang="cs-CZ" sz="5000" dirty="0" smtClean="0"/>
          </a:p>
          <a:p>
            <a:r>
              <a:rPr lang="cs-CZ" sz="5000" dirty="0" smtClean="0"/>
              <a:t>Zároveň </a:t>
            </a:r>
            <a:r>
              <a:rPr lang="cs-CZ" sz="5000" dirty="0"/>
              <a:t>platí, že pro projekty, u nichž podstatná většina nákladů vznikne formou nákupu služeb od externích dodavatelů, jsou způsobilá procenta nepřímých nákladů snížena. Podíly pro nepřímé náklady jsou sníženy pro projekty s objemem nákupu služeb v těchto intencích</a:t>
            </a:r>
            <a:r>
              <a:rPr lang="cs-CZ" sz="5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60 % celkových přímých způsobilých nákladů- snížení nepřímých nákladů na 15 %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90 % celkových přímých nákladů – snížení nepřímých nákladů na 5 %</a:t>
            </a:r>
            <a:endParaRPr lang="cs-CZ" sz="5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Pomůcka k identifikaci nepřímých nákladů k </a:t>
            </a:r>
            <a:r>
              <a:rPr lang="cs-CZ" dirty="0"/>
              <a:t>dispozici zde: https://www.esfcr.cz/pravidla-pro-zadatele-a-prijemce-opz/-/dokument/797894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Osobní náklady</a:t>
            </a:r>
          </a:p>
          <a:p>
            <a:r>
              <a:rPr lang="cs-CZ" dirty="0" smtClean="0"/>
              <a:t>Mzdy, platy, odůvodněné odměny atd.</a:t>
            </a:r>
          </a:p>
          <a:p>
            <a:r>
              <a:rPr lang="cs-CZ" dirty="0" smtClean="0"/>
              <a:t>Nesmí přesáhnout obvyklou výši v daném místě, čase a oboru</a:t>
            </a:r>
          </a:p>
          <a:p>
            <a:r>
              <a:rPr lang="cs-CZ" dirty="0" smtClean="0"/>
              <a:t>Informační systém o průměrném výdělku je dostupný zde: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 smtClean="0"/>
          </a:p>
          <a:p>
            <a:r>
              <a:rPr lang="cs-CZ" dirty="0" smtClean="0"/>
              <a:t>Úvazek osoby, u které je i jen částečně hrazeno z prostředků projektu OPZ může být maximálně 1,0 dohromady u všech subjektů (příjemce i partneři) zapojených do daného projektu (tj. součet veškerých úvazků zaměstnance u zaměstnavatele/ů včetně případných DPP a DPČ nesmí překročit jeden pracovní úvazek)</a:t>
            </a:r>
          </a:p>
          <a:p>
            <a:r>
              <a:rPr lang="cs-CZ" dirty="0" smtClean="0"/>
              <a:t>Pro osobní náklady osob z cílové skupiny platí maximální limit při 40hodinové týdenní pracovní době: trojnásobek minimální mzdy (minimální mzda 2018: 12 200 Kč/měsíc) </a:t>
            </a:r>
          </a:p>
          <a:p>
            <a:pPr marL="0" indent="0">
              <a:buNone/>
            </a:pPr>
            <a:r>
              <a:rPr lang="cs-CZ" u="sng" dirty="0" smtClean="0"/>
              <a:t>Cestovné</a:t>
            </a:r>
          </a:p>
          <a:p>
            <a:r>
              <a:rPr lang="cs-CZ" dirty="0" smtClean="0"/>
              <a:t>Jízdné, ubytování, stravné, pojištění- pro cílovou skupinu</a:t>
            </a:r>
          </a:p>
          <a:p>
            <a:pPr marL="0" indent="0">
              <a:buNone/>
            </a:pPr>
            <a:r>
              <a:rPr lang="cs-CZ" u="sng" dirty="0" smtClean="0"/>
              <a:t>Nákup zařízení a vybavení a spotřebního materiálu</a:t>
            </a:r>
          </a:p>
          <a:p>
            <a:r>
              <a:rPr lang="cs-CZ" dirty="0" smtClean="0"/>
              <a:t>Nárokovat lze pouze takovou výši nákladů na zařízení a vybavení, která odpovídá předpokládané výši úvazku člena realizačního týmu (lze sčítat úvazky členů a zakoupit tak např. pro 2 členy realizačního týmu při 0,5 úvazku 1 počítač) – nelze vybavení pro pracovní pozice hrazené z nepřímých nákladů</a:t>
            </a:r>
          </a:p>
          <a:p>
            <a:pPr marL="0" indent="0">
              <a:buNone/>
            </a:pPr>
            <a:r>
              <a:rPr lang="cs-CZ" u="sng" dirty="0" smtClean="0"/>
              <a:t>Drobné stavební úpravy (do 40 tis. Kč)</a:t>
            </a:r>
          </a:p>
          <a:p>
            <a:r>
              <a:rPr lang="cs-CZ" dirty="0" smtClean="0"/>
              <a:t>V rámci přímých nákladů lze financovat stavební úpravy prostor určených pro práci s klienty </a:t>
            </a:r>
          </a:p>
          <a:p>
            <a:r>
              <a:rPr lang="cs-CZ" dirty="0" smtClean="0"/>
              <a:t>Stavební úpravy prostor pro administraci projektu z nepřímých nákladů</a:t>
            </a:r>
          </a:p>
          <a:p>
            <a:pPr marL="0" indent="0">
              <a:buNone/>
            </a:pPr>
            <a:r>
              <a:rPr lang="cs-CZ" u="sng" dirty="0" smtClean="0"/>
              <a:t>Nákup služeb</a:t>
            </a:r>
          </a:p>
          <a:p>
            <a:r>
              <a:rPr lang="cs-CZ" dirty="0" smtClean="0"/>
              <a:t>Pronájem prostor pro práci s cílovou skupinou</a:t>
            </a:r>
          </a:p>
          <a:p>
            <a:pPr marL="0" indent="0">
              <a:buNone/>
            </a:pPr>
            <a:r>
              <a:rPr lang="cs-CZ" u="sng" dirty="0"/>
              <a:t>Nájem či leasing zařízení  vybavení, budov</a:t>
            </a:r>
          </a:p>
          <a:p>
            <a:pPr marL="0" indent="0">
              <a:buNone/>
            </a:pPr>
            <a:r>
              <a:rPr lang="cs-CZ" u="sng" dirty="0"/>
              <a:t>Odpisy</a:t>
            </a:r>
          </a:p>
          <a:p>
            <a:pPr marL="0" indent="0">
              <a:buNone/>
            </a:pPr>
            <a:r>
              <a:rPr lang="cs-CZ" sz="3500" b="1" dirty="0" smtClean="0"/>
              <a:t>Každá položka rozpočtu musí být odůvodněna a navázána na aktivitu projektu.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Administrativa, řízení projektu (včetně finančního), účetnictví personalistika, komunikační a informační opatření (publicita), občerstvení a stravování a podpůrné procesy po provoz projektu</a:t>
            </a:r>
          </a:p>
          <a:p>
            <a:r>
              <a:rPr lang="cs-CZ" dirty="0" smtClean="0"/>
              <a:t>Pro zařazení do nepřímých nákladů je rozhodující, že daný pracovník nepracuje přímo s cílovou skupinou nebo nezajišťuje výstup, který je určen k přímému využití cílovou skupinou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Cestovní náhrady spojené s pracovními cestami realizačního týmu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Spotřební materiál, zařízení a vybavení</a:t>
            </a:r>
          </a:p>
          <a:p>
            <a:r>
              <a:rPr lang="cs-CZ" dirty="0" smtClean="0"/>
              <a:t>Kancelářské potřeby, papíry, vybavení pro pozice, jejichž osobní náklady jsou hrazeny z nepřímých nákladů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Prostory pro realizaci projektu</a:t>
            </a:r>
          </a:p>
          <a:p>
            <a:r>
              <a:rPr lang="cs-CZ" dirty="0" smtClean="0"/>
              <a:t>Nájemné za prostory k administraci projektu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Ostatní provozní výdaje </a:t>
            </a:r>
          </a:p>
          <a:p>
            <a:r>
              <a:rPr lang="cs-CZ" dirty="0" smtClean="0"/>
              <a:t>Internetové a telefonické připojení, poštovné, bankovní poplatky,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příloha žádosti o podporu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Podnikatelský plán</a:t>
            </a:r>
          </a:p>
          <a:p>
            <a:pPr>
              <a:buFontTx/>
              <a:buChar char="-"/>
            </a:pPr>
            <a:r>
              <a:rPr lang="cs-CZ" dirty="0" smtClean="0"/>
              <a:t>Doporučeno max. 20 stran</a:t>
            </a:r>
          </a:p>
          <a:p>
            <a:pPr>
              <a:buFontTx/>
              <a:buChar char="-"/>
            </a:pPr>
            <a:r>
              <a:rPr lang="cs-CZ" dirty="0" smtClean="0"/>
              <a:t>Jasně, stručně vystihnout podstatu</a:t>
            </a:r>
          </a:p>
          <a:p>
            <a:pPr>
              <a:buFontTx/>
              <a:buChar char="-"/>
            </a:pPr>
            <a:r>
              <a:rPr lang="cs-CZ" dirty="0" smtClean="0"/>
              <a:t>Osnova přílohou č. 4 výzvy</a:t>
            </a:r>
          </a:p>
          <a:p>
            <a:pPr>
              <a:buFontTx/>
              <a:buChar char="-"/>
            </a:pPr>
            <a:r>
              <a:rPr lang="cs-CZ" dirty="0" smtClean="0"/>
              <a:t>Možno využít Manuál: Jak založit sociální podnik- dostupný na </a:t>
            </a:r>
            <a:r>
              <a:rPr lang="cs-CZ" dirty="0" smtClean="0"/>
              <a:t>www.ceske-socialni-podnikani.cz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</a:p>
          <a:p>
            <a:r>
              <a:rPr lang="cs-CZ" dirty="0" smtClean="0"/>
              <a:t>Oprávnění žadatelé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Podporované aktivity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Způsobilé výdaje</a:t>
            </a:r>
          </a:p>
          <a:p>
            <a:r>
              <a:rPr lang="cs-CZ" dirty="0" smtClean="0"/>
              <a:t>Podání žádosti o podporu</a:t>
            </a:r>
          </a:p>
          <a:p>
            <a:r>
              <a:rPr lang="cs-CZ" dirty="0" smtClean="0"/>
              <a:t>Hodnocení žádostí o podporu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Podnikatelského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Informace o sociálním podniku</a:t>
            </a:r>
          </a:p>
          <a:p>
            <a:r>
              <a:rPr lang="cs-CZ" dirty="0" smtClean="0"/>
              <a:t>II. Naplňování principů sociálního podniku v praxi</a:t>
            </a:r>
          </a:p>
          <a:p>
            <a:r>
              <a:rPr lang="cs-CZ" dirty="0" smtClean="0"/>
              <a:t>III. Popis vaší podnikatelské příležitosti</a:t>
            </a:r>
          </a:p>
          <a:p>
            <a:r>
              <a:rPr lang="cs-CZ" dirty="0" smtClean="0"/>
              <a:t>IV. Analýza trhu</a:t>
            </a:r>
            <a:endParaRPr lang="cs-CZ" dirty="0"/>
          </a:p>
          <a:p>
            <a:r>
              <a:rPr lang="cs-CZ" dirty="0" smtClean="0"/>
              <a:t>V. Management a lidské zdroje</a:t>
            </a:r>
          </a:p>
          <a:p>
            <a:r>
              <a:rPr lang="cs-CZ" dirty="0" smtClean="0"/>
              <a:t>VI. Finanční plán sociálního podniku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444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Edukační videa k vyplnění žádosti: </a:t>
            </a:r>
            <a:r>
              <a:rPr lang="cs-CZ" dirty="0"/>
              <a:t>http://www.dotaceeu.cz/cs/Jak-ziskat-dotaci/Elektronicka-zadost/Edukacni-videa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3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510"/>
            <a:ext cx="10515600" cy="3905567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30" y="1825625"/>
            <a:ext cx="8048339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99" y="1825625"/>
            <a:ext cx="5379786" cy="4351338"/>
          </a:xfrm>
        </p:spPr>
      </p:pic>
    </p:spTree>
    <p:extLst>
      <p:ext uri="{BB962C8B-B14F-4D97-AF65-F5344CB8AC3E}">
        <p14:creationId xmlns:p14="http://schemas.microsoft.com/office/powerpoint/2010/main" val="313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37" y="1825625"/>
            <a:ext cx="8089726" cy="4351338"/>
          </a:xfrm>
        </p:spPr>
      </p:pic>
    </p:spTree>
    <p:extLst>
      <p:ext uri="{BB962C8B-B14F-4D97-AF65-F5344CB8AC3E}">
        <p14:creationId xmlns:p14="http://schemas.microsoft.com/office/powerpoint/2010/main" val="31013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Název: MAS Chrudimsko: Podpora sociálního podnikání a zaměstnanosti znevýhodněných skupin I.</a:t>
            </a:r>
          </a:p>
          <a:p>
            <a:r>
              <a:rPr lang="cs-CZ" dirty="0" smtClean="0"/>
              <a:t>Číslo výzvy: </a:t>
            </a:r>
            <a:r>
              <a:rPr lang="cs-CZ" b="1" dirty="0" smtClean="0"/>
              <a:t>485/03_16_047/CLLD_16_01_098</a:t>
            </a:r>
          </a:p>
          <a:p>
            <a:r>
              <a:rPr lang="cs-CZ" dirty="0" smtClean="0"/>
              <a:t>Datum zahájení příjmu žádostí: 26.3.2018 4:00 hodin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>
                <a:solidFill>
                  <a:srgbClr val="FF0000"/>
                </a:solidFill>
              </a:rPr>
              <a:t>2.8.2018 </a:t>
            </a:r>
            <a:r>
              <a:rPr lang="cs-CZ" b="1" dirty="0" smtClean="0"/>
              <a:t>12:00 hodin (pravděpodobně bude termín prodloužen- informace na webu MAS)</a:t>
            </a:r>
          </a:p>
          <a:p>
            <a:r>
              <a:rPr lang="cs-CZ" dirty="0"/>
              <a:t>Maximální délka, na kterou je žadatel oprávněn projekt </a:t>
            </a:r>
            <a:r>
              <a:rPr lang="cs-CZ" dirty="0" smtClean="0"/>
              <a:t>naplánovat: 24 měsíců</a:t>
            </a:r>
            <a:endParaRPr lang="cs-CZ" dirty="0"/>
          </a:p>
          <a:p>
            <a:r>
              <a:rPr lang="cs-CZ" dirty="0"/>
              <a:t>Nejzazší datum pro ukončení fyzické realizace projektu</a:t>
            </a:r>
            <a:r>
              <a:rPr lang="cs-CZ" dirty="0" smtClean="0"/>
              <a:t>: 31.12.2021</a:t>
            </a:r>
            <a:endParaRPr lang="cs-CZ" dirty="0"/>
          </a:p>
          <a:p>
            <a:r>
              <a:rPr lang="cs-CZ" dirty="0"/>
              <a:t>Finanční alokace výzvy (rozhodná pro výběr </a:t>
            </a:r>
            <a:r>
              <a:rPr lang="cs-CZ" dirty="0" smtClean="0"/>
              <a:t>projektů- celkové způsobilé výdaje): </a:t>
            </a:r>
            <a:r>
              <a:rPr lang="cs-CZ" b="1" dirty="0" smtClean="0"/>
              <a:t>6 470 000 </a:t>
            </a:r>
            <a:r>
              <a:rPr lang="cs-CZ" b="1" dirty="0"/>
              <a:t>Kč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70492"/>
              </p:ext>
            </p:extLst>
          </p:nvPr>
        </p:nvGraphicFramePr>
        <p:xfrm>
          <a:off x="1549862" y="1426248"/>
          <a:ext cx="8127999" cy="436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50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a formálních náležitostí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r>
              <a:rPr lang="cs-CZ" sz="1900" dirty="0" smtClean="0"/>
              <a:t>Oprávněnost žadatele</a:t>
            </a:r>
          </a:p>
          <a:p>
            <a:r>
              <a:rPr lang="cs-CZ" sz="1900" dirty="0" smtClean="0"/>
              <a:t>Partnerství</a:t>
            </a:r>
          </a:p>
          <a:p>
            <a:r>
              <a:rPr lang="cs-CZ" sz="1900" dirty="0" smtClean="0"/>
              <a:t>Cílové skupiny</a:t>
            </a:r>
          </a:p>
          <a:p>
            <a:r>
              <a:rPr lang="cs-CZ" sz="1900" dirty="0" smtClean="0"/>
              <a:t>Celkové způsobilé výdaje</a:t>
            </a:r>
          </a:p>
          <a:p>
            <a:r>
              <a:rPr lang="cs-CZ" sz="1900" dirty="0" smtClean="0"/>
              <a:t>Aktivity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 smtClean="0"/>
              <a:t>Trestní bezúhonnost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/>
              <a:t>Soulad projektu s </a:t>
            </a:r>
            <a:r>
              <a:rPr lang="cs-CZ" sz="1900" dirty="0" smtClean="0"/>
              <a:t>CLLD</a:t>
            </a:r>
          </a:p>
          <a:p>
            <a:r>
              <a:rPr lang="cs-CZ" sz="1900" dirty="0" smtClean="0"/>
              <a:t>Ověření </a:t>
            </a:r>
            <a:r>
              <a:rPr lang="cs-CZ" sz="1900" dirty="0"/>
              <a:t>administrativní, finanční a provozní</a:t>
            </a:r>
            <a:r>
              <a:rPr lang="cs-CZ" sz="2200" dirty="0"/>
              <a:t> </a:t>
            </a:r>
            <a:r>
              <a:rPr lang="cs-CZ" sz="1800" dirty="0"/>
              <a:t>kapacity žadatele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/>
              <a:t>Kritéria přijatelnosti jsou neopravitelná</a:t>
            </a:r>
          </a:p>
          <a:p>
            <a:endParaRPr lang="cs-CZ" sz="1800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Kritéria formálních náležitostí</a:t>
            </a:r>
            <a:r>
              <a:rPr lang="cs-CZ" dirty="0"/>
              <a:t>	</a:t>
            </a:r>
          </a:p>
          <a:p>
            <a:r>
              <a:rPr lang="cs-CZ" sz="1800" dirty="0"/>
              <a:t>Úplnost a forma žádosti 	</a:t>
            </a:r>
          </a:p>
          <a:p>
            <a:r>
              <a:rPr lang="cs-CZ" sz="1800" dirty="0"/>
              <a:t>Podpis žádosti 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b="1" dirty="0" smtClean="0"/>
              <a:t>Lze vyzvat k nápravě nedostatků (lhůta 5 pracovních dnů)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1/2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1800" dirty="0" smtClean="0"/>
              <a:t>Pouze u žádostí, které prošly kontrolou přijatelnosti a formálních náležitostí</a:t>
            </a:r>
          </a:p>
          <a:p>
            <a:r>
              <a:rPr lang="cs-CZ" sz="1800" dirty="0" smtClean="0"/>
              <a:t>Maximální počet bodů je 100</a:t>
            </a:r>
          </a:p>
          <a:p>
            <a:r>
              <a:rPr lang="cs-CZ" sz="1800" dirty="0" smtClean="0"/>
              <a:t>Minimální počet bodů je 50</a:t>
            </a:r>
          </a:p>
          <a:p>
            <a:r>
              <a:rPr lang="cs-CZ" sz="1800" dirty="0" smtClean="0"/>
              <a:t>Podotázky u kritérií</a:t>
            </a:r>
          </a:p>
          <a:p>
            <a:r>
              <a:rPr lang="cs-CZ" sz="1800" dirty="0" smtClean="0"/>
              <a:t>Detailní popis v Příloze č. 2 výzvy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7772"/>
              </p:ext>
            </p:extLst>
          </p:nvPr>
        </p:nvGraphicFramePr>
        <p:xfrm>
          <a:off x="4946071" y="2148523"/>
          <a:ext cx="706766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33">
                  <a:extLst>
                    <a:ext uri="{9D8B030D-6E8A-4147-A177-3AD203B41FA5}">
                      <a16:colId xmlns:a16="http://schemas.microsoft.com/office/drawing/2014/main" val="365404427"/>
                    </a:ext>
                  </a:extLst>
                </a:gridCol>
                <a:gridCol w="3533833">
                  <a:extLst>
                    <a:ext uri="{9D8B030D-6E8A-4147-A177-3AD203B41FA5}">
                      <a16:colId xmlns:a16="http://schemas.microsoft.com/office/drawing/2014/main" val="2297493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174048"/>
                  </a:ext>
                </a:extLst>
              </a:tr>
              <a:tr h="718729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Potřebnost pro území MAS (35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Vymezení problému a cílové skupiny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Účelnost (30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a konzistentnost (intervenční logika) projektu</a:t>
                      </a:r>
                    </a:p>
                    <a:p>
                      <a:r>
                        <a:rPr lang="cs-CZ" dirty="0" smtClean="0"/>
                        <a:t>Způsob ověření</a:t>
                      </a:r>
                      <a:r>
                        <a:rPr lang="cs-CZ" baseline="0" dirty="0" smtClean="0"/>
                        <a:t> dosažení cíle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 a hospodárnost (20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Efektivita projektu, rozpočet</a:t>
                      </a:r>
                    </a:p>
                    <a:p>
                      <a:r>
                        <a:rPr lang="cs-CZ" dirty="0" smtClean="0"/>
                        <a:t>Adekvátnost indikátorů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Proveditelnost (15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realizace aktivit a jejich návaznost</a:t>
                      </a:r>
                    </a:p>
                    <a:p>
                      <a:r>
                        <a:rPr lang="cs-CZ" dirty="0" smtClean="0"/>
                        <a:t>Způsob zapojení cílové skupiny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5078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2/2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Výběrová komise používá 4 deskriptory:</a:t>
            </a:r>
          </a:p>
          <a:p>
            <a:r>
              <a:rPr lang="cs-CZ" sz="1800" dirty="0" smtClean="0"/>
              <a:t>,,Velmi dobře“ znamená přidělení 100 % max. dosažitelného počtu bodů v kritériu</a:t>
            </a:r>
          </a:p>
          <a:p>
            <a:r>
              <a:rPr lang="cs-CZ" sz="1800" dirty="0" smtClean="0"/>
              <a:t>,,Dobře“ znamená přidělení 75 % max. dosažitelného počtu bodů v kritériu</a:t>
            </a:r>
          </a:p>
          <a:p>
            <a:r>
              <a:rPr lang="cs-CZ" sz="1800" dirty="0" smtClean="0"/>
              <a:t>,,Dostatečně“ znamená přidělení 50 % max. dosažitelného počtu bodů v kritériu</a:t>
            </a:r>
          </a:p>
          <a:p>
            <a:r>
              <a:rPr lang="cs-CZ" sz="1800" dirty="0" smtClean="0"/>
              <a:t>,,Nedostatečně“ znamená přidělení 25 % max. dosažitelného počtu bodů v kritériu</a:t>
            </a:r>
          </a:p>
          <a:p>
            <a:endParaRPr lang="cs-CZ" sz="1800" dirty="0"/>
          </a:p>
          <a:p>
            <a:r>
              <a:rPr lang="cs-CZ" sz="1800" dirty="0" smtClean="0"/>
              <a:t>Hlavní otázky musí být hodnoceny nejhůře deskriptorem ,,Dostatečně“</a:t>
            </a:r>
          </a:p>
          <a:p>
            <a:r>
              <a:rPr lang="cs-CZ" sz="1800" dirty="0" smtClean="0"/>
              <a:t>Žádost úspěšně projde věcným hodnocením při dosažení min. 50 bodů a zároveň neobdrží deskriptor ,,Nedostatečně“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sz="1800" dirty="0" smtClean="0"/>
              <a:t>provádí Představenstvo MAS po věcném hodnocení Výběrovou komisí</a:t>
            </a:r>
          </a:p>
          <a:p>
            <a:r>
              <a:rPr lang="cs-CZ" sz="1800" dirty="0"/>
              <a:t>Při výběru projektů platí, že pořadí projektů je dáno bodovým ohodnocením získaným v rámci věcného hodnocení a nelze jej měnit jiným způsobem než nedoporučením projektu k </a:t>
            </a:r>
            <a:r>
              <a:rPr lang="cs-CZ" sz="1800" dirty="0" smtClean="0"/>
              <a:t>podpoře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Důvody </a:t>
            </a:r>
            <a:r>
              <a:rPr lang="cs-CZ" sz="1800" dirty="0"/>
              <a:t>pro nedoporučení projektu k podpoře identifikované rozhodovacím orgánem MAS mohou být pouze: </a:t>
            </a:r>
            <a:endParaRPr lang="cs-CZ" sz="1800" dirty="0" smtClean="0"/>
          </a:p>
          <a:p>
            <a:r>
              <a:rPr lang="cs-CZ" sz="2000" dirty="0" smtClean="0"/>
              <a:t>bylo </a:t>
            </a:r>
            <a:r>
              <a:rPr lang="cs-CZ" sz="2000" dirty="0"/>
              <a:t>předloženo více projektů zaměřených na realizaci obdobných aktivit pro stejnou cílovou skupinu ve stejném regionu </a:t>
            </a:r>
          </a:p>
          <a:p>
            <a:r>
              <a:rPr lang="cs-CZ" sz="2000" dirty="0"/>
              <a:t>překryv projektu s jiným již běžícím projektem, který má shodné klíčové aktivity, stejnou cílovou skupinu i stejné území dopadu.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výzvy MAS včetně příloh: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maschrudimsko.cz/kdy-zadat-vyzvy</a:t>
            </a:r>
            <a:endParaRPr lang="cs-CZ" u="sng" dirty="0" smtClean="0"/>
          </a:p>
          <a:p>
            <a:r>
              <a:rPr lang="cs-CZ" dirty="0" smtClean="0"/>
              <a:t>Všechny dokumenty OPZ: </a:t>
            </a:r>
            <a:r>
              <a:rPr lang="cs-CZ" u="sng" dirty="0" smtClean="0"/>
              <a:t>https://www.esfcr.cz/dokumenty-opz</a:t>
            </a:r>
          </a:p>
          <a:p>
            <a:r>
              <a:rPr lang="cs-CZ" dirty="0" smtClean="0"/>
              <a:t>Obecná pravidla pro žadatele OPZ: </a:t>
            </a:r>
            <a:r>
              <a:rPr lang="cs-CZ" u="sng" dirty="0">
                <a:hlinkClick r:id="rId3"/>
              </a:rPr>
              <a:t>https://www.esfcr.cz/pravidla-pro-zadatele-a-prijemce-opz/-/dokument/797767</a:t>
            </a:r>
            <a:endParaRPr lang="cs-CZ" dirty="0"/>
          </a:p>
          <a:p>
            <a:r>
              <a:rPr lang="cs-CZ" dirty="0" smtClean="0"/>
              <a:t>Specifická pravidla pro žadatele OPZ: </a:t>
            </a:r>
            <a:r>
              <a:rPr lang="cs-CZ" u="sng" dirty="0">
                <a:hlinkClick r:id="rId4"/>
              </a:rPr>
              <a:t>https://www.esfcr.cz/pravidla-pro-zadatele-a-prijemce-opz/-/</a:t>
            </a:r>
            <a:r>
              <a:rPr lang="cs-CZ" u="sng" dirty="0" smtClean="0">
                <a:hlinkClick r:id="rId4"/>
              </a:rPr>
              <a:t>dokument/797817</a:t>
            </a:r>
            <a:endParaRPr lang="cs-CZ" u="sng" dirty="0" smtClean="0"/>
          </a:p>
          <a:p>
            <a:r>
              <a:rPr lang="cs-CZ" dirty="0" smtClean="0"/>
              <a:t>ISKP 14+: </a:t>
            </a:r>
            <a:r>
              <a:rPr lang="cs-CZ" u="sng" dirty="0" smtClean="0">
                <a:hlinkClick r:id="rId5"/>
              </a:rPr>
              <a:t>https://mseu.mssf.cz/</a:t>
            </a:r>
            <a:endParaRPr lang="cs-CZ" u="sng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Konzultanti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Bezplatné konzultace v oblasti sociálního podnikání (seznámení s praktickým chodem SP, sdílení praxe, nastavení podnik. </a:t>
            </a:r>
            <a:r>
              <a:rPr lang="cs-CZ" dirty="0"/>
              <a:t>p</a:t>
            </a:r>
            <a:r>
              <a:rPr lang="cs-CZ" dirty="0" smtClean="0"/>
              <a:t>lánu, poskytnutí informací k založení SP)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www.ceske-socialni-podnikani.cz/poradenstvi/lokalni-konzultanti-mpsv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V případě zájmu, kontaktujte</a:t>
            </a:r>
            <a:r>
              <a:rPr lang="cs-CZ" u="sng" dirty="0"/>
              <a:t> </a:t>
            </a:r>
            <a:r>
              <a:rPr lang="cs-CZ" u="sng" dirty="0" smtClean="0"/>
              <a:t>Šárku </a:t>
            </a:r>
            <a:r>
              <a:rPr lang="cs-CZ" u="sng" dirty="0"/>
              <a:t>Vokálovou, email: </a:t>
            </a:r>
            <a:r>
              <a:rPr lang="cs-CZ" u="sng" dirty="0">
                <a:hlinkClick r:id="rId3"/>
              </a:rPr>
              <a:t>sarka.vokalova@mpsv.cz</a:t>
            </a:r>
            <a:r>
              <a:rPr lang="cs-CZ" u="sng" dirty="0"/>
              <a:t>, tel: 770 116 519 nebo </a:t>
            </a:r>
            <a:r>
              <a:rPr lang="cs-CZ" u="sng" dirty="0" smtClean="0"/>
              <a:t>vyplňte </a:t>
            </a:r>
            <a:r>
              <a:rPr lang="cs-CZ" u="sng" dirty="0"/>
              <a:t>formulář </a:t>
            </a:r>
            <a:r>
              <a:rPr lang="cs-CZ" u="sng" dirty="0" smtClean="0"/>
              <a:t>na webu sociálního podnikání</a:t>
            </a:r>
          </a:p>
          <a:p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063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smtClean="0"/>
              <a:t>Široká 29,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Renáta Havlová  </a:t>
            </a:r>
          </a:p>
          <a:p>
            <a:pPr marL="0" indent="0">
              <a:buNone/>
            </a:pPr>
            <a:r>
              <a:rPr lang="cs-CZ" sz="2000" dirty="0" smtClean="0">
                <a:hlinkClick r:id="rId2"/>
              </a:rPr>
              <a:t>renata.havlova@maschrudimsko.cz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774 800 906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78334"/>
            <a:ext cx="2794362" cy="55839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022" y="378334"/>
            <a:ext cx="2585262" cy="5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2/2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http://www.maschrudimsko.cz/4-vyzva-v-ramci-opz-podpora-socialniho-podnikani-a-zamestnanosti-znevyhodnenych-skupin-i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Text výzvy MAS Chrudimsko: Podpora sociálního podnikání a zaměstnanosti znevýhodněných skupin I.</a:t>
            </a:r>
          </a:p>
          <a:p>
            <a:pPr marL="0" indent="0">
              <a:buNone/>
            </a:pPr>
            <a:r>
              <a:rPr lang="cs-CZ" dirty="0" smtClean="0"/>
              <a:t>Příloha č. 1 </a:t>
            </a:r>
            <a:r>
              <a:rPr lang="cs-CZ" dirty="0"/>
              <a:t>Informace o způsobu hodnocení a výběru projektů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Příloha č. 2 Popis podporované cílové skupiny</a:t>
            </a:r>
          </a:p>
          <a:p>
            <a:pPr marL="0" indent="0">
              <a:buNone/>
            </a:pPr>
            <a:r>
              <a:rPr lang="cs-CZ" dirty="0" smtClean="0"/>
              <a:t>Příloha č. 3 Popis podporovaných aktivit</a:t>
            </a:r>
          </a:p>
          <a:p>
            <a:pPr marL="0" indent="0">
              <a:buNone/>
            </a:pPr>
            <a:r>
              <a:rPr lang="cs-CZ" dirty="0" smtClean="0"/>
              <a:t>Příloha č. 4 Podnikatelský plán</a:t>
            </a:r>
          </a:p>
          <a:p>
            <a:pPr marL="0" indent="0">
              <a:buNone/>
            </a:pPr>
            <a:r>
              <a:rPr lang="cs-CZ" dirty="0" smtClean="0"/>
              <a:t>Příloha č. 5 Rozpoznávací znaky integračního sociálního podniku</a:t>
            </a:r>
          </a:p>
          <a:p>
            <a:pPr marL="0" indent="0">
              <a:buNone/>
            </a:pPr>
            <a:r>
              <a:rPr lang="cs-CZ" dirty="0" smtClean="0"/>
              <a:t>Příloha č. 6 </a:t>
            </a:r>
            <a:r>
              <a:rPr lang="cs-CZ" dirty="0"/>
              <a:t>Rozpoznávací znaky </a:t>
            </a:r>
            <a:r>
              <a:rPr lang="cs-CZ" dirty="0" smtClean="0"/>
              <a:t>environmentálního </a:t>
            </a:r>
            <a:r>
              <a:rPr lang="cs-CZ" dirty="0"/>
              <a:t>sociálního podniku</a:t>
            </a:r>
          </a:p>
          <a:p>
            <a:pPr marL="0" indent="0">
              <a:buNone/>
            </a:pPr>
            <a:r>
              <a:rPr lang="cs-CZ" dirty="0" smtClean="0"/>
              <a:t>Příloha č. 7 Stanovy MAS Chrudimsko, </a:t>
            </a:r>
            <a:r>
              <a:rPr lang="cs-CZ" dirty="0" err="1" smtClean="0"/>
              <a:t>z.s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Příloha č. 8 Finanční plán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OSVČ</a:t>
            </a:r>
          </a:p>
          <a:p>
            <a:r>
              <a:rPr lang="cs-CZ" dirty="0" smtClean="0"/>
              <a:t>Obchodní korporace</a:t>
            </a:r>
          </a:p>
          <a:p>
            <a:r>
              <a:rPr lang="cs-CZ" dirty="0" smtClean="0"/>
              <a:t>Nestátní neziskové organizace </a:t>
            </a:r>
            <a:endParaRPr lang="cs-CZ" dirty="0"/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Obecně prospěšné společnosti zřízené podle zákona č. 248/1995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Ústavy dle § 402–418 zákona č. 89/2012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Církevní právnické osoby zřízené podle zákona č. 3/2002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Spolky dle § 214–302 zákona č. 89/2012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Nadace (§ 306–393) a nadační fondy (§ 394–401) zřízené podle zákona č. 89/2012 Sb.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600" dirty="0"/>
              <a:t>Minimální výše celkových způsobilých výdajů projektu: </a:t>
            </a:r>
            <a:r>
              <a:rPr lang="cs-CZ" sz="2600" b="1" dirty="0"/>
              <a:t>400 000 CZK</a:t>
            </a:r>
            <a:endParaRPr lang="cs-CZ" sz="2600" dirty="0"/>
          </a:p>
          <a:p>
            <a:pPr lvl="0"/>
            <a:r>
              <a:rPr lang="cs-CZ" sz="2600" dirty="0"/>
              <a:t>Maximální výše celkových způsobilých výdajů projektu: </a:t>
            </a:r>
            <a:r>
              <a:rPr lang="cs-CZ" sz="2600" b="1" dirty="0"/>
              <a:t> </a:t>
            </a:r>
            <a:r>
              <a:rPr lang="cs-CZ" sz="2600" b="1" dirty="0" smtClean="0"/>
              <a:t>6 470 000 </a:t>
            </a:r>
            <a:r>
              <a:rPr lang="cs-CZ" sz="2600" b="1" dirty="0"/>
              <a:t>CZK</a:t>
            </a:r>
            <a:endParaRPr lang="cs-CZ" sz="2600" dirty="0"/>
          </a:p>
          <a:p>
            <a:endParaRPr lang="cs-CZ" dirty="0" smtClean="0"/>
          </a:p>
          <a:p>
            <a:r>
              <a:rPr lang="cs-CZ" sz="2600" dirty="0" smtClean="0"/>
              <a:t>Forma podpory: ex ante/ ex post</a:t>
            </a:r>
          </a:p>
          <a:p>
            <a:r>
              <a:rPr lang="cs-CZ" sz="2600" dirty="0" smtClean="0"/>
              <a:t>Ex ante: první zálohová platba do 20 pracovních dnů od akceptace právního aktu příjemcem, další platby v návaznosti na zprávy o realizaci</a:t>
            </a:r>
          </a:p>
          <a:p>
            <a:r>
              <a:rPr lang="cs-CZ" sz="2600" dirty="0" smtClean="0"/>
              <a:t>Podrobné vysvětlení ve specifických pravidlech</a:t>
            </a:r>
          </a:p>
          <a:p>
            <a:r>
              <a:rPr lang="cs-CZ" sz="2600" dirty="0" smtClean="0"/>
              <a:t>Aktivity sociálního podnikání budou podporovány výhradně v režimu de </a:t>
            </a:r>
            <a:r>
              <a:rPr lang="cs-CZ" sz="2600" dirty="0" err="1" smtClean="0"/>
              <a:t>minimis</a:t>
            </a:r>
            <a:endParaRPr lang="cs-CZ" sz="2600" dirty="0" smtClean="0"/>
          </a:p>
          <a:p>
            <a:r>
              <a:rPr lang="cs-CZ" sz="2600" dirty="0" smtClean="0"/>
              <a:t>Celková výše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 poskytnutá jednomu podniku nesmí za libovolná 3 po sobě jdoucí jednoletá účetní období překročit částku 200000 EUR 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697" y="715289"/>
            <a:ext cx="10515600" cy="875846"/>
          </a:xfrm>
        </p:spPr>
        <p:txBody>
          <a:bodyPr/>
          <a:lstStyle/>
          <a:p>
            <a:r>
              <a:rPr lang="cs-CZ" dirty="0" smtClean="0"/>
              <a:t>Míra podpory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95831"/>
              </p:ext>
            </p:extLst>
          </p:nvPr>
        </p:nvGraphicFramePr>
        <p:xfrm>
          <a:off x="85898" y="2138765"/>
          <a:ext cx="11887199" cy="2350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7906">
                  <a:extLst>
                    <a:ext uri="{9D8B030D-6E8A-4147-A177-3AD203B41FA5}">
                      <a16:colId xmlns:a16="http://schemas.microsoft.com/office/drawing/2014/main" val="404546505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69463544"/>
                    </a:ext>
                  </a:extLst>
                </a:gridCol>
                <a:gridCol w="1753985">
                  <a:extLst>
                    <a:ext uri="{9D8B030D-6E8A-4147-A177-3AD203B41FA5}">
                      <a16:colId xmlns:a16="http://schemas.microsoft.com/office/drawing/2014/main" val="1730249522"/>
                    </a:ext>
                  </a:extLst>
                </a:gridCol>
                <a:gridCol w="2039388">
                  <a:extLst>
                    <a:ext uri="{9D8B030D-6E8A-4147-A177-3AD203B41FA5}">
                      <a16:colId xmlns:a16="http://schemas.microsoft.com/office/drawing/2014/main" val="1344077549"/>
                    </a:ext>
                  </a:extLst>
                </a:gridCol>
              </a:tblGrid>
              <a:tr h="613479">
                <a:tc>
                  <a:txBody>
                    <a:bodyPr/>
                    <a:lstStyle/>
                    <a:p>
                      <a:r>
                        <a:rPr lang="cs-CZ" dirty="0" smtClean="0"/>
                        <a:t>Typ</a:t>
                      </a:r>
                      <a:r>
                        <a:rPr lang="cs-CZ" baseline="0" dirty="0" smtClean="0"/>
                        <a:t> 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EU podíl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Příjemce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Státní rozpočet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695452"/>
                  </a:ext>
                </a:extLst>
              </a:tr>
              <a:tr h="1139318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Obchodní společnosti</a:t>
                      </a: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Nestátní</a:t>
                      </a: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neziskové organizace</a:t>
                      </a:r>
                    </a:p>
                    <a:p>
                      <a:endParaRPr lang="cs-CZ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OSVČ</a:t>
                      </a:r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521192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sociálního podnikání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057224"/>
              </p:ext>
            </p:extLst>
          </p:nvPr>
        </p:nvGraphicFramePr>
        <p:xfrm>
          <a:off x="838200" y="1511861"/>
          <a:ext cx="10515600" cy="486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73698418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93223966"/>
                    </a:ext>
                  </a:extLst>
                </a:gridCol>
              </a:tblGrid>
              <a:tr h="8186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Společensky</a:t>
                      </a:r>
                      <a:r>
                        <a:rPr lang="cs-CZ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prospěšný cíl</a:t>
                      </a:r>
                      <a:endParaRPr lang="cs-CZ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Společensky prospěšný cíl</a:t>
                      </a:r>
                      <a:r>
                        <a:rPr lang="cs-CZ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zaměstnávání a sociálního začleňování osob znevýhodněných na trhu práce formulován v zakládacích dokumentech</a:t>
                      </a:r>
                      <a:endParaRPr lang="cs-CZ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982005"/>
                  </a:ext>
                </a:extLst>
              </a:tr>
              <a:tr h="1219556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Zaměstnávání</a:t>
                      </a: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osob ze znevýhodněných skupin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Min. podíl zaměstnanců z CS je 30 %, minimální úvazek pro zaměstnance z CS je 0,4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 zaměstnanců a členů na směřování podniku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cs-CZ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Důraz na rozvoj pracovních kompetencí znevýhodněných zaměstnanců</a:t>
                      </a:r>
                      <a:endParaRPr lang="cs-CZ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361204"/>
                  </a:ext>
                </a:extLst>
              </a:tr>
              <a:tr h="1153628">
                <a:tc>
                  <a:txBody>
                    <a:bodyPr/>
                    <a:lstStyle/>
                    <a:p>
                      <a:r>
                        <a:rPr lang="cs-CZ" dirty="0" smtClean="0"/>
                        <a:t>Ekonomický</a:t>
                      </a:r>
                      <a:r>
                        <a:rPr lang="cs-CZ" baseline="0" dirty="0" smtClean="0"/>
                        <a:t>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⁻"/>
                      </a:pPr>
                      <a:r>
                        <a:rPr lang="cs-CZ" sz="1200" baseline="0" dirty="0" smtClean="0"/>
                        <a:t>Nezávislost v manažerském rozhodování a řízení na externích zakladatelích nebo zřizovatelích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baseline="0" dirty="0" smtClean="0"/>
                        <a:t>Alespoň 30 % podíl tržeb z prodeje výrobků a služeb na celkových výnosech, sleduje se za posledních 12 měsíců realizace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200" dirty="0" smtClean="0"/>
                        <a:t>Minimálně</a:t>
                      </a:r>
                      <a:r>
                        <a:rPr lang="cs-CZ" sz="1200" baseline="0" dirty="0" smtClean="0"/>
                        <a:t> 51 % případného zisku je reinvestováno do rozvoje sociálního podniku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50752"/>
                  </a:ext>
                </a:extLst>
              </a:tr>
              <a:tr h="411965">
                <a:tc>
                  <a:txBody>
                    <a:bodyPr/>
                    <a:lstStyle/>
                    <a:p>
                      <a:r>
                        <a:rPr lang="cs-CZ" dirty="0" smtClean="0"/>
                        <a:t>Environmentální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Zohlednění</a:t>
                      </a:r>
                      <a:r>
                        <a:rPr lang="cs-CZ" sz="1200" baseline="0" dirty="0" smtClean="0"/>
                        <a:t> environmentálních aspektů výroby i spotřeby 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baseline="0" dirty="0" smtClean="0"/>
                        <a:t>Environmentální soc. podnik- podnikatelské aktivity, skrze které podnik naplňuje společensky prospěšný cíl, mají environmentální rozměr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155895"/>
                  </a:ext>
                </a:extLst>
              </a:tr>
              <a:tr h="818607">
                <a:tc>
                  <a:txBody>
                    <a:bodyPr/>
                    <a:lstStyle/>
                    <a:p>
                      <a:r>
                        <a:rPr lang="cs-CZ" dirty="0" smtClean="0"/>
                        <a:t>Místní prospěch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Předností uspokojování potřeb místní komunity a místní poptávky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dirty="0" smtClean="0"/>
                        <a:t>Využívání</a:t>
                      </a:r>
                      <a:r>
                        <a:rPr lang="cs-CZ" sz="1200" baseline="0" dirty="0" smtClean="0"/>
                        <a:t> přednostně místních zdrojů</a:t>
                      </a:r>
                    </a:p>
                    <a:p>
                      <a:pPr marL="285750" indent="-285750">
                        <a:buFont typeface="Calibri" panose="020F0502020204030204" pitchFamily="34" charset="0"/>
                        <a:buChar char="₋"/>
                      </a:pPr>
                      <a:r>
                        <a:rPr lang="cs-CZ" sz="1200" baseline="0" dirty="0" smtClean="0"/>
                        <a:t>Spolupráce sociálního podniku s lokálními aktéry na území MAS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401540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45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1.1.: Integrační sociální podnik</a:t>
            </a:r>
          </a:p>
          <a:p>
            <a:pPr marL="0" indent="0">
              <a:buNone/>
            </a:pPr>
            <a:r>
              <a:rPr lang="cs-CZ" dirty="0" smtClean="0"/>
              <a:t>1.2.: Environmentální sociální podnik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Vznik nových a rozvoj existujících podnikatelských aktivit v oblasti sociálního podnikání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Detailní popis aktivit je obsažen v Příloze č. 1 Popis podporovaných aktivit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2067</Words>
  <Application>Microsoft Office PowerPoint</Application>
  <PresentationFormat>Širokoúhlá obrazovka</PresentationFormat>
  <Paragraphs>403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Motiv Office</vt:lpstr>
      <vt:lpstr>Podpora sociálního podnikání a zaměstnanosti znevýhodněných skupin I.</vt:lpstr>
      <vt:lpstr>Obsah</vt:lpstr>
      <vt:lpstr>Představení výzvy 1/2</vt:lpstr>
      <vt:lpstr>Představení výzvy 2/2</vt:lpstr>
      <vt:lpstr>Oprávnění žadatelé</vt:lpstr>
      <vt:lpstr>Financování</vt:lpstr>
      <vt:lpstr>Míra podpory</vt:lpstr>
      <vt:lpstr>Principy sociálního podnikání</vt:lpstr>
      <vt:lpstr>Podporované aktivity</vt:lpstr>
      <vt:lpstr>Integrační sociální podnik</vt:lpstr>
      <vt:lpstr>Cílové skupiny – Integrační SP</vt:lpstr>
      <vt:lpstr>Environmentální sociální podnik</vt:lpstr>
      <vt:lpstr>Cílové skupiny – Environmentální SP</vt:lpstr>
      <vt:lpstr>Indikátory se závazkem pro žadatele</vt:lpstr>
      <vt:lpstr>Způsobilé výdaje</vt:lpstr>
      <vt:lpstr>Způsobilé výdaje</vt:lpstr>
      <vt:lpstr>Přímé náklady 1/2</vt:lpstr>
      <vt:lpstr>Nepřímé náklady</vt:lpstr>
      <vt:lpstr>Povinná příloha žádosti o podporu</vt:lpstr>
      <vt:lpstr>Struktura Podnikatelského plánu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Hodnocení přijatelnosti a formálních náležitostí</vt:lpstr>
      <vt:lpstr>Věcné hodnocení 1/2</vt:lpstr>
      <vt:lpstr>Věcné hodnocení 2/2</vt:lpstr>
      <vt:lpstr>Výběr projektů</vt:lpstr>
      <vt:lpstr>Další kroky</vt:lpstr>
      <vt:lpstr>Užitečné odkazy</vt:lpstr>
      <vt:lpstr>Konzultanti MPSV</vt:lpstr>
      <vt:lpstr>Děkujeme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Chrudimsko: Sociální služby včetně prevence kriminality I.</dc:title>
  <dc:creator>Renata</dc:creator>
  <cp:lastModifiedBy>Pc1</cp:lastModifiedBy>
  <cp:revision>88</cp:revision>
  <dcterms:created xsi:type="dcterms:W3CDTF">2017-10-15T15:08:38Z</dcterms:created>
  <dcterms:modified xsi:type="dcterms:W3CDTF">2018-06-12T08:53:45Z</dcterms:modified>
</cp:coreProperties>
</file>