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9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0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3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29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6140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380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456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27.9.2019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92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27.9.2019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018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27.9.2019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993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93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23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1193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13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0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1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7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3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45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39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B5ED-C6DD-4685-A030-C146B6C784BB}" type="datetimeFigureOut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2804-2D07-4436-8A77-0DFBC213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4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27.9.2019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31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767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maschrudimsko.cz/vyzva-c-8-v-ramci-opz-podpora-socialniho-podnikani-a-zamestnanosti-znevyhodnenych-skupin-ii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hyperlink" Target="https://mseu.mssf.cz/" TargetMode="External"/><Relationship Id="rId4" Type="http://schemas.openxmlformats.org/officeDocument/2006/relationships/hyperlink" Target="https://www.esfcr.cz/pravidla-pro-zadatele-a-prijemce-opz/-/dokument/797817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vokalova@mpsv.cz," TargetMode="External"/><Relationship Id="rId2" Type="http://schemas.openxmlformats.org/officeDocument/2006/relationships/hyperlink" Target="http://www.ceske-socialni-podnikani.cz/poradenstvi/lokalni-konzultanti-mpsv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schrudimsko.cz/vyzva-c-8-v-ramci-opz-podpora-socialniho-podnikani-a-zamestnanosti-znevyhodnenych-skupin-ii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Podpora sociálního podnikání a zaměstnanosti znevýhodněných skupin II.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Seminář pro potenciální žadatele </a:t>
            </a:r>
            <a:endParaRPr lang="cs-CZ" dirty="0" smtClean="0"/>
          </a:p>
          <a:p>
            <a:r>
              <a:rPr lang="cs-CZ" dirty="0" smtClean="0"/>
              <a:t>17.09. 2019 od 9 hod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64854-B1C7-4BA7-B240-D7C99C6716E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6072447"/>
            <a:ext cx="3709851" cy="6116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93" y="316266"/>
            <a:ext cx="5454614" cy="108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sociální podnik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Budou podporovány níže uvedené činnosti:</a:t>
            </a:r>
          </a:p>
          <a:p>
            <a:r>
              <a:rPr lang="cs-CZ" dirty="0" smtClean="0"/>
              <a:t>Vytvoření a zachování pracovních míst pro zaměstnance z CS</a:t>
            </a:r>
          </a:p>
          <a:p>
            <a:r>
              <a:rPr lang="cs-CZ" dirty="0" smtClean="0"/>
              <a:t>Pracovní místa mimo CS musí vytvářet podporu zaměstnancům z CS (např. mistr, asistent, psycholog), zajišťují marketing a řídí podnik (např. manažer sociálního podniku)</a:t>
            </a:r>
          </a:p>
          <a:p>
            <a:r>
              <a:rPr lang="cs-CZ" dirty="0" smtClean="0"/>
              <a:t>Pracovní místa pro CS musí příjemce vytvořit a obsadit do 3 měsíců od zahájení</a:t>
            </a:r>
          </a:p>
          <a:p>
            <a:r>
              <a:rPr lang="cs-CZ" dirty="0" smtClean="0"/>
              <a:t>Vzdělávání zaměstnanců (vždy odůvodněna potřebnost)</a:t>
            </a:r>
          </a:p>
          <a:p>
            <a:r>
              <a:rPr lang="cs-CZ" dirty="0" smtClean="0"/>
              <a:t>Marketing sociálního podniku</a:t>
            </a:r>
          </a:p>
          <a:p>
            <a:r>
              <a:rPr lang="cs-CZ" dirty="0" smtClean="0"/>
              <a:t>Provozování sociálního podniku s dodržením principů sociálního podniku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POZOR na kombinaci předmětu podnikání s aktivitami z oblasti prvovýroby – viz příloha č. 3 výzvy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 – Integrační SP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1"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Osoby dlouhodobě či opakovaně nezaměstnané</a:t>
            </a:r>
          </a:p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opouštějící institucionální zařízení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pečující o malé děti</a:t>
            </a:r>
          </a:p>
          <a:p>
            <a:r>
              <a:rPr lang="cs-CZ" dirty="0" smtClean="0"/>
              <a:t>Osoby ohrožené vícenásobnými riziky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Environmentální sociální podnik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Podporované aktivity jako u integračního sociálního podniku</a:t>
            </a:r>
          </a:p>
          <a:p>
            <a:pPr marL="0" indent="0">
              <a:buNone/>
            </a:pPr>
            <a:r>
              <a:rPr lang="cs-CZ" dirty="0" smtClean="0"/>
              <a:t>+ sledování environmentálního dopadu specifikovaného v žádosti a podnikatelském plánu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+ zajištění péče o děti a další závislé osoby znevýhodněných pracovníků, zajištění dopravy znevýhodněných pracovníků apod.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 – Environmentální SP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1">
            <a:normAutofit fontScale="92500"/>
          </a:bodyPr>
          <a:lstStyle/>
          <a:p>
            <a:r>
              <a:rPr lang="cs-CZ" dirty="0" smtClean="0"/>
              <a:t>Osoby dlouhodobě či opakovaně nezaměstnané</a:t>
            </a:r>
          </a:p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opouštějící institucionální zařízení</a:t>
            </a:r>
          </a:p>
          <a:p>
            <a:r>
              <a:rPr lang="cs-CZ" dirty="0" smtClean="0"/>
              <a:t>Osoby pečující o malé děti</a:t>
            </a:r>
          </a:p>
          <a:p>
            <a:r>
              <a:rPr lang="cs-CZ" dirty="0" smtClean="0"/>
              <a:t>Uchazeči a zájemci o zaměstnání a neaktivní osoby ve věku 50 a více let</a:t>
            </a:r>
          </a:p>
          <a:p>
            <a:r>
              <a:rPr lang="cs-CZ" dirty="0" smtClean="0"/>
              <a:t>Lidé mladší 30 let, kteří nejsou v zaměstnání, ve vzdělávání nebo v profesní přípravě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ohrožené vícenásobnými riziky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5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740253"/>
              </p:ext>
            </p:extLst>
          </p:nvPr>
        </p:nvGraphicFramePr>
        <p:xfrm>
          <a:off x="838200" y="1825625"/>
          <a:ext cx="10515600" cy="207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80500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 napsaných a zveřejněných analytických a strategických dokumentů (vč. evaluačních)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Dokumenty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62500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Účastníci v procesu vzdělávání/odborné přípravy po ukončení své účasti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871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62600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Účastníci, kteří získali kvalifikaci po ukončení své účasti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62800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68046694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413241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Týkají se jen nových podnikatelských aktivit definovaných níže: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</a:t>
            </a:r>
            <a:r>
              <a:rPr lang="cs-CZ" dirty="0"/>
              <a:t>a</a:t>
            </a:r>
            <a:r>
              <a:rPr lang="cs-CZ" dirty="0" smtClean="0"/>
              <a:t>ktivita nově vzniklého subjektu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nově zřízená živnost subjektu již existujícího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nový obor činnosti v rámci stávajícího oprávnění k podnikání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nový obor činnosti v rámci stávajícího oprávnění (nutno oddělit nový produkt/službu od stávajícího podnikání)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nově zřízená provozovna poskytující stávající službu</a:t>
            </a:r>
          </a:p>
          <a:p>
            <a:pPr marL="0" indent="0">
              <a:buNone/>
            </a:pPr>
            <a:r>
              <a:rPr lang="cs-CZ" dirty="0" smtClean="0"/>
              <a:t>Za nový podnikatelský subjekt nelze pro účely výzvy považovat </a:t>
            </a:r>
          </a:p>
          <a:p>
            <a:pPr>
              <a:buFontTx/>
              <a:buChar char="-"/>
            </a:pPr>
            <a:r>
              <a:rPr lang="cs-CZ" dirty="0" smtClean="0"/>
              <a:t>Právní subjekt, který byl zakoupen jiným právním subjektem se stejným předmětem a místem podnikání </a:t>
            </a:r>
          </a:p>
          <a:p>
            <a:pPr>
              <a:buFontTx/>
              <a:buChar char="-"/>
            </a:pPr>
            <a:r>
              <a:rPr lang="cs-CZ" dirty="0" smtClean="0"/>
              <a:t>Podnikatelský subjekt nově vzniklý pouze formálním přesunem podnikání z již fungujícího/zakládajícího subjektu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14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odměňování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r>
              <a:rPr lang="cs-CZ" dirty="0" smtClean="0"/>
              <a:t>Pro osobní náklady osob z cílové skupiny platí maximální limit při 40hodinové týdenní pracovní době: trojnásobek minimální mzdy (minimální mzda k 1.  1. 2019: 13 350 Kč/měsíc) 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 – nelze vybavení pro pracovní pozice hrazené z nepřímých nákladů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pPr marL="0" indent="0">
              <a:buNone/>
            </a:pPr>
            <a:r>
              <a:rPr lang="cs-CZ" sz="3500" b="1" dirty="0" smtClean="0"/>
              <a:t>Každá položka rozpočtu musí být odůvodněna a navázána na aktivitu projektu.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0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příloha žádosti o podporu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Podnikatelský plán</a:t>
            </a:r>
          </a:p>
          <a:p>
            <a:pPr>
              <a:buFontTx/>
              <a:buChar char="-"/>
            </a:pPr>
            <a:r>
              <a:rPr lang="cs-CZ" dirty="0" smtClean="0"/>
              <a:t>Doporučeno max. 20 stran</a:t>
            </a:r>
          </a:p>
          <a:p>
            <a:pPr>
              <a:buFontTx/>
              <a:buChar char="-"/>
            </a:pPr>
            <a:r>
              <a:rPr lang="cs-CZ" dirty="0" smtClean="0"/>
              <a:t>Jasně, stručně vystihnout podstatu</a:t>
            </a:r>
          </a:p>
          <a:p>
            <a:pPr>
              <a:buFontTx/>
              <a:buChar char="-"/>
            </a:pPr>
            <a:r>
              <a:rPr lang="cs-CZ" dirty="0" smtClean="0"/>
              <a:t>Osnova přílohou č. </a:t>
            </a:r>
            <a:r>
              <a:rPr lang="cs-CZ" dirty="0"/>
              <a:t>4</a:t>
            </a:r>
            <a:r>
              <a:rPr lang="cs-CZ" dirty="0" smtClean="0"/>
              <a:t> výzvy</a:t>
            </a:r>
          </a:p>
          <a:p>
            <a:pPr>
              <a:buFontTx/>
              <a:buChar char="-"/>
            </a:pPr>
            <a:r>
              <a:rPr lang="cs-CZ" dirty="0" smtClean="0"/>
              <a:t>Možno využít Manuál: Jak založit sociální podnik- dostupný na www.ceske-socialni-podnikani.cz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</a:p>
          <a:p>
            <a:r>
              <a:rPr lang="cs-CZ" dirty="0" smtClean="0"/>
              <a:t>Oprávnění žadatelé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Způsobilé výdaje</a:t>
            </a:r>
          </a:p>
          <a:p>
            <a:r>
              <a:rPr lang="cs-CZ" dirty="0" smtClean="0"/>
              <a:t>Podání žádosti o podporu</a:t>
            </a:r>
          </a:p>
          <a:p>
            <a:r>
              <a:rPr lang="cs-CZ" dirty="0" smtClean="0"/>
              <a:t>Hodnocení žádostí o podporu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Podnikatelského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Informace o sociálním podniku</a:t>
            </a:r>
          </a:p>
          <a:p>
            <a:r>
              <a:rPr lang="cs-CZ" dirty="0" smtClean="0"/>
              <a:t>II. Naplňování principů sociálního podniku v praxi</a:t>
            </a:r>
          </a:p>
          <a:p>
            <a:r>
              <a:rPr lang="cs-CZ" dirty="0" smtClean="0"/>
              <a:t>III. Popis vaší podnikatelské příležitosti</a:t>
            </a:r>
          </a:p>
          <a:p>
            <a:r>
              <a:rPr lang="cs-CZ" dirty="0" smtClean="0"/>
              <a:t>IV. Analýza trhu</a:t>
            </a:r>
            <a:endParaRPr lang="cs-CZ" dirty="0"/>
          </a:p>
          <a:p>
            <a:r>
              <a:rPr lang="cs-CZ" dirty="0" smtClean="0"/>
              <a:t>V. Management a lidské zdroje</a:t>
            </a:r>
          </a:p>
          <a:p>
            <a:r>
              <a:rPr lang="cs-CZ" dirty="0" smtClean="0"/>
              <a:t>VI. Finanční plán sociálního podniku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11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Edukační videa k vyplnění žádosti: </a:t>
            </a:r>
            <a:r>
              <a:rPr lang="cs-CZ" dirty="0"/>
              <a:t>http://www.dotaceeu.cz/cs/Jak-ziskat-dotaci/Elektronicka-zadost/Edukacni-videa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3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510"/>
            <a:ext cx="10515600" cy="3905567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30" y="1825625"/>
            <a:ext cx="8048339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99" y="1825625"/>
            <a:ext cx="5379786" cy="4351338"/>
          </a:xfrm>
        </p:spPr>
      </p:pic>
    </p:spTree>
    <p:extLst>
      <p:ext uri="{BB962C8B-B14F-4D97-AF65-F5344CB8AC3E}">
        <p14:creationId xmlns:p14="http://schemas.microsoft.com/office/powerpoint/2010/main" val="1058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37" y="1825625"/>
            <a:ext cx="8089726" cy="4351338"/>
          </a:xfrm>
        </p:spPr>
      </p:pic>
    </p:spTree>
    <p:extLst>
      <p:ext uri="{BB962C8B-B14F-4D97-AF65-F5344CB8AC3E}">
        <p14:creationId xmlns:p14="http://schemas.microsoft.com/office/powerpoint/2010/main" val="18145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Název: MAS Chrudimsko: Podpora sociálního podnikání a zaměstnanosti znevýhodněných skupin I.</a:t>
            </a:r>
          </a:p>
          <a:p>
            <a:r>
              <a:rPr lang="cs-CZ" dirty="0" smtClean="0"/>
              <a:t>Číslo výzvy: </a:t>
            </a:r>
            <a:r>
              <a:rPr lang="cs-CZ" b="1" dirty="0" smtClean="0"/>
              <a:t>A48/03_16_047/CLLD_16_01_098</a:t>
            </a:r>
          </a:p>
          <a:p>
            <a:r>
              <a:rPr lang="cs-CZ" dirty="0" smtClean="0"/>
              <a:t>Datum zahájení příjmu žádostí: 28. 8. 2019 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>
                <a:solidFill>
                  <a:srgbClr val="FF0000"/>
                </a:solidFill>
              </a:rPr>
              <a:t>31. 10. 2019 </a:t>
            </a:r>
            <a:r>
              <a:rPr lang="cs-CZ" b="1" dirty="0" smtClean="0"/>
              <a:t>12:00 </a:t>
            </a:r>
            <a:r>
              <a:rPr lang="cs-CZ" b="1" dirty="0" smtClean="0"/>
              <a:t>hodin</a:t>
            </a:r>
            <a:endParaRPr lang="cs-CZ" b="1" dirty="0" smtClean="0"/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24 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31.12.2022</a:t>
            </a:r>
            <a:endParaRPr lang="cs-CZ" dirty="0"/>
          </a:p>
          <a:p>
            <a:r>
              <a:rPr lang="cs-CZ" dirty="0"/>
              <a:t>Finanční alokace výzvy (rozhodná pro výběr </a:t>
            </a:r>
            <a:r>
              <a:rPr lang="cs-CZ" dirty="0" smtClean="0"/>
              <a:t>projektů- celkové způsobilé výdaje): </a:t>
            </a:r>
            <a:r>
              <a:rPr lang="cs-CZ" b="1" dirty="0" smtClean="0"/>
              <a:t>3 068 895 </a:t>
            </a:r>
            <a:r>
              <a:rPr lang="cs-CZ" b="1" dirty="0"/>
              <a:t>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1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5078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2/2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Představenstvo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i="1" dirty="0"/>
              <a:t>Text výzvy MAS včetně příloh</a:t>
            </a:r>
            <a:r>
              <a:rPr lang="cs-CZ" dirty="0" smtClean="0"/>
              <a:t>: </a:t>
            </a:r>
            <a:r>
              <a:rPr lang="cs-CZ" dirty="0">
                <a:hlinkClick r:id="rId2"/>
              </a:rPr>
              <a:t>http://www.maschrudimsko.cz/vyzva-c-8-v-ramci-opz-podpora-socialniho-podnikani-a-zamestnanosti-znevyhodnenych-skupin-ii</a:t>
            </a:r>
            <a:endParaRPr lang="cs-CZ" u="sng" dirty="0"/>
          </a:p>
          <a:p>
            <a:r>
              <a:rPr lang="cs-CZ" dirty="0" smtClean="0"/>
              <a:t>Všechny dokumenty OPZ: </a:t>
            </a:r>
            <a:r>
              <a:rPr lang="cs-CZ" u="sng" dirty="0" smtClean="0"/>
              <a:t>https://www.esfcr.cz/dokumenty-opz</a:t>
            </a:r>
          </a:p>
          <a:p>
            <a:r>
              <a:rPr lang="cs-CZ" dirty="0" smtClean="0"/>
              <a:t>Obecná pravidla pro žadatele OPZ: </a:t>
            </a:r>
            <a:r>
              <a:rPr lang="cs-CZ" u="sng" dirty="0">
                <a:hlinkClick r:id="rId3"/>
              </a:rPr>
              <a:t>https://www.esfcr.cz/pravidla-pro-zadatele-a-prijemce-opz/-/</a:t>
            </a:r>
            <a:r>
              <a:rPr lang="cs-CZ" u="sng" dirty="0" smtClean="0">
                <a:hlinkClick r:id="rId3"/>
              </a:rPr>
              <a:t>dokument/797767</a:t>
            </a:r>
            <a:endParaRPr lang="cs-CZ" u="sng" dirty="0" smtClean="0"/>
          </a:p>
          <a:p>
            <a:r>
              <a:rPr lang="cs-CZ" dirty="0" smtClean="0"/>
              <a:t>Specifická pravidla pro žadatele OPZ: </a:t>
            </a:r>
            <a:r>
              <a:rPr lang="cs-CZ" u="sng" dirty="0">
                <a:hlinkClick r:id="rId4"/>
              </a:rPr>
              <a:t>https://www.esfcr.cz/pravidla-pro-zadatele-a-prijemce-opz/-/</a:t>
            </a:r>
            <a:r>
              <a:rPr lang="cs-CZ" u="sng" dirty="0" smtClean="0">
                <a:hlinkClick r:id="rId4"/>
              </a:rPr>
              <a:t>dokument/797817</a:t>
            </a:r>
            <a:endParaRPr lang="cs-CZ" u="sng" dirty="0" smtClean="0"/>
          </a:p>
          <a:p>
            <a:r>
              <a:rPr lang="cs-CZ" dirty="0" smtClean="0"/>
              <a:t>ISKP 14+: </a:t>
            </a:r>
            <a:r>
              <a:rPr lang="cs-CZ" u="sng" dirty="0" smtClean="0">
                <a:hlinkClick r:id="rId5"/>
              </a:rPr>
              <a:t>https://mseu.mssf.cz/</a:t>
            </a:r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Konzultanti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Bezplatné konzultace v oblasti sociálního podnikání (seznámení s praktickým chodem SP, sdílení praxe, nastavení podnik. </a:t>
            </a:r>
            <a:r>
              <a:rPr lang="cs-CZ" dirty="0"/>
              <a:t>p</a:t>
            </a:r>
            <a:r>
              <a:rPr lang="cs-CZ" dirty="0" smtClean="0"/>
              <a:t>lánu, poskytnutí informací k založení SP)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www.ceske-socialni-podnikani.cz/poradenstvi/lokalni-konzultanti-mpsv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V případě zájmu, kontaktujte</a:t>
            </a:r>
            <a:r>
              <a:rPr lang="cs-CZ" u="sng" dirty="0"/>
              <a:t> </a:t>
            </a:r>
            <a:r>
              <a:rPr lang="cs-CZ" u="sng" dirty="0" smtClean="0"/>
              <a:t>Šárku </a:t>
            </a:r>
            <a:r>
              <a:rPr lang="cs-CZ" u="sng" dirty="0"/>
              <a:t>Vokálovou, email: </a:t>
            </a:r>
            <a:r>
              <a:rPr lang="cs-CZ" u="sng" dirty="0">
                <a:hlinkClick r:id="rId3"/>
              </a:rPr>
              <a:t>sarka.vokalova@mpsv.cz</a:t>
            </a:r>
            <a:r>
              <a:rPr lang="cs-CZ" u="sng" dirty="0"/>
              <a:t>, tel: 770 116 519 nebo </a:t>
            </a:r>
            <a:r>
              <a:rPr lang="cs-CZ" u="sng" dirty="0" smtClean="0"/>
              <a:t>vyplňte </a:t>
            </a:r>
            <a:r>
              <a:rPr lang="cs-CZ" u="sng" dirty="0"/>
              <a:t>formulář </a:t>
            </a:r>
            <a:r>
              <a:rPr lang="cs-CZ" u="sng" dirty="0" smtClean="0"/>
              <a:t>na webu sociálního podnikání</a:t>
            </a:r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925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err="1" smtClean="0"/>
              <a:t>Resselovo</a:t>
            </a:r>
            <a:r>
              <a:rPr lang="cs-CZ" dirty="0" smtClean="0"/>
              <a:t> náměstí 77, Chrudim</a:t>
            </a: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Michaela Lutrová  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605 970 057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78334"/>
            <a:ext cx="2794362" cy="55839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2" y="378334"/>
            <a:ext cx="2585262" cy="5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http://www.maschrudimsko.cz/vyzva-c-8-v-ramci-opz-podpora-socialniho-podnikani-a-zamestnanosti-znevyhodnenych-skupin-ii</a:t>
            </a:r>
            <a:endParaRPr lang="cs-CZ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 smtClean="0"/>
              <a:t>Text </a:t>
            </a:r>
            <a:r>
              <a:rPr lang="cs-CZ" dirty="0" smtClean="0"/>
              <a:t>výzvy MAS Chrudimsko: Podpora sociálního podnikání a zaměstnanosti znevýhodněných skupin II.</a:t>
            </a:r>
          </a:p>
          <a:p>
            <a:pPr marL="0" indent="0">
              <a:buNone/>
            </a:pPr>
            <a:r>
              <a:rPr lang="cs-CZ" dirty="0" smtClean="0"/>
              <a:t>Příloha č. 1 </a:t>
            </a:r>
            <a:r>
              <a:rPr lang="cs-CZ" dirty="0"/>
              <a:t>Informace o způsobu hodnocení a výběru projektů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Příloha č. 2 Popis podporované cílové skupiny</a:t>
            </a:r>
          </a:p>
          <a:p>
            <a:pPr marL="0" indent="0">
              <a:buNone/>
            </a:pPr>
            <a:r>
              <a:rPr lang="cs-CZ" dirty="0" smtClean="0"/>
              <a:t>Příloha č. 3 Popis podporovaných aktivit</a:t>
            </a:r>
          </a:p>
          <a:p>
            <a:pPr marL="0" indent="0">
              <a:buNone/>
            </a:pPr>
            <a:r>
              <a:rPr lang="cs-CZ" dirty="0" smtClean="0"/>
              <a:t>Příloha č. 4 Podnikatelský plán</a:t>
            </a:r>
          </a:p>
          <a:p>
            <a:pPr marL="0" indent="0">
              <a:buNone/>
            </a:pPr>
            <a:r>
              <a:rPr lang="cs-CZ" dirty="0" smtClean="0"/>
              <a:t>Příloha č. 5 Rozpoznávací znaky integračního sociálního podniku</a:t>
            </a:r>
          </a:p>
          <a:p>
            <a:pPr marL="0" indent="0">
              <a:buNone/>
            </a:pPr>
            <a:r>
              <a:rPr lang="cs-CZ" dirty="0" smtClean="0"/>
              <a:t>Příloha č. 6 </a:t>
            </a:r>
            <a:r>
              <a:rPr lang="cs-CZ" dirty="0"/>
              <a:t>Rozpoznávací znaky </a:t>
            </a:r>
            <a:r>
              <a:rPr lang="cs-CZ" dirty="0" smtClean="0"/>
              <a:t>environmentálního </a:t>
            </a:r>
            <a:r>
              <a:rPr lang="cs-CZ" dirty="0"/>
              <a:t>sociálního podniku</a:t>
            </a:r>
          </a:p>
          <a:p>
            <a:pPr marL="0" indent="0">
              <a:buNone/>
            </a:pPr>
            <a:r>
              <a:rPr lang="cs-CZ" dirty="0" smtClean="0"/>
              <a:t>Příloha č. 7 Stanovy MAS Chrudimsko, </a:t>
            </a:r>
            <a:r>
              <a:rPr lang="cs-CZ" dirty="0" err="1" smtClean="0"/>
              <a:t>z.s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Příloha č. 8 Finanční plán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OSVČ</a:t>
            </a:r>
          </a:p>
          <a:p>
            <a:r>
              <a:rPr lang="cs-CZ" dirty="0" smtClean="0"/>
              <a:t>Obchodní korporace</a:t>
            </a:r>
          </a:p>
          <a:p>
            <a:r>
              <a:rPr lang="cs-CZ" dirty="0" smtClean="0"/>
              <a:t>Nestátní neziskové organizace </a:t>
            </a:r>
            <a:endParaRPr lang="cs-CZ" dirty="0"/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Obecně prospěšné společnosti zřízené podle zákona č. 248/1995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Ústavy dle § 402–418 zákona č. 89/2012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Církevní právnické osoby zřízené podle zákona č. 3/2002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Spolky dle § 214–302 zákona č. 89/2012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Nadace (§ 306–393) a nadační fondy (§ 394–401) zřízené podle zákona č. 89/2012 Sb.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600" dirty="0"/>
              <a:t>Minimální výše celkových způsobilých výdajů projektu: </a:t>
            </a:r>
            <a:r>
              <a:rPr lang="cs-CZ" sz="2600" b="1" dirty="0"/>
              <a:t>400 000 CZK</a:t>
            </a:r>
            <a:endParaRPr lang="cs-CZ" sz="2600" dirty="0"/>
          </a:p>
          <a:p>
            <a:pPr lvl="0"/>
            <a:r>
              <a:rPr lang="cs-CZ" sz="2600" dirty="0"/>
              <a:t>Maximální výše celkových způsobilých výdajů projektu: </a:t>
            </a:r>
            <a:r>
              <a:rPr lang="cs-CZ" sz="2600" b="1" dirty="0"/>
              <a:t> </a:t>
            </a:r>
            <a:r>
              <a:rPr lang="cs-CZ" sz="2600" b="1" dirty="0" smtClean="0"/>
              <a:t>3 068 895 </a:t>
            </a:r>
            <a:r>
              <a:rPr lang="cs-CZ" sz="2600" b="1" dirty="0"/>
              <a:t>CZK</a:t>
            </a:r>
            <a:endParaRPr lang="cs-CZ" sz="2600" dirty="0"/>
          </a:p>
          <a:p>
            <a:endParaRPr lang="cs-CZ" dirty="0" smtClean="0"/>
          </a:p>
          <a:p>
            <a:r>
              <a:rPr lang="cs-CZ" sz="2600" dirty="0" smtClean="0"/>
              <a:t>Forma podpory: ex ante/ ex post</a:t>
            </a:r>
          </a:p>
          <a:p>
            <a:r>
              <a:rPr lang="cs-CZ" sz="2600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sz="2600" dirty="0" smtClean="0"/>
              <a:t>Podrobné vysvětlení ve specifických pravidlech</a:t>
            </a:r>
          </a:p>
          <a:p>
            <a:r>
              <a:rPr lang="cs-CZ" sz="2600" dirty="0" smtClean="0"/>
              <a:t>Aktivity sociálního podnikání budou podporovány výhradně v režimu de </a:t>
            </a:r>
            <a:r>
              <a:rPr lang="cs-CZ" sz="2600" dirty="0" err="1" smtClean="0"/>
              <a:t>minimis</a:t>
            </a:r>
            <a:endParaRPr lang="cs-CZ" sz="2600" dirty="0" smtClean="0"/>
          </a:p>
          <a:p>
            <a:r>
              <a:rPr lang="cs-CZ" sz="2600" dirty="0" smtClean="0"/>
              <a:t>Celková výše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 poskytnutá jednomu podniku nesmí za libovolná 3 po sobě jdoucí jednoletá účetní období překročit částku 200 000 EUR 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7" y="715289"/>
            <a:ext cx="10515600" cy="875846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5898" y="2138765"/>
          <a:ext cx="11887199" cy="235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906">
                  <a:extLst>
                    <a:ext uri="{9D8B030D-6E8A-4147-A177-3AD203B41FA5}">
                      <a16:colId xmlns:a16="http://schemas.microsoft.com/office/drawing/2014/main" val="40454650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69463544"/>
                    </a:ext>
                  </a:extLst>
                </a:gridCol>
                <a:gridCol w="1753985">
                  <a:extLst>
                    <a:ext uri="{9D8B030D-6E8A-4147-A177-3AD203B41FA5}">
                      <a16:colId xmlns:a16="http://schemas.microsoft.com/office/drawing/2014/main" val="1730249522"/>
                    </a:ext>
                  </a:extLst>
                </a:gridCol>
                <a:gridCol w="2039388">
                  <a:extLst>
                    <a:ext uri="{9D8B030D-6E8A-4147-A177-3AD203B41FA5}">
                      <a16:colId xmlns:a16="http://schemas.microsoft.com/office/drawing/2014/main" val="1344077549"/>
                    </a:ext>
                  </a:extLst>
                </a:gridCol>
              </a:tblGrid>
              <a:tr h="613479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EU podíl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Státní 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9545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společnosti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Nestátní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neziskové organizace</a:t>
                      </a:r>
                    </a:p>
                    <a:p>
                      <a:endParaRPr lang="cs-CZ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52119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0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15033"/>
              </p:ext>
            </p:extLst>
          </p:nvPr>
        </p:nvGraphicFramePr>
        <p:xfrm>
          <a:off x="838200" y="1511861"/>
          <a:ext cx="10515600" cy="4609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698418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93223966"/>
                    </a:ext>
                  </a:extLst>
                </a:gridCol>
              </a:tblGrid>
              <a:tr h="8186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Společensky</a:t>
                      </a:r>
                      <a:r>
                        <a:rPr lang="cs-CZ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prospěšný cíl</a:t>
                      </a:r>
                      <a:endParaRPr lang="cs-CZ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společensky prospěšný cíl zaměstnávání a sociální integrace osob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znevýhodněných na trhu práce formulován v zakládacích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dokumentech</a:t>
                      </a:r>
                      <a:endParaRPr lang="cs-CZ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82005"/>
                  </a:ext>
                </a:extLst>
              </a:tr>
              <a:tr h="1219556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alibri" panose="020F0502020204030204" pitchFamily="34" charset="0"/>
                        <a:buChar char="⁻"/>
                      </a:pPr>
                      <a:r>
                        <a:rPr lang="cs-CZ" sz="1200" dirty="0" smtClean="0"/>
                        <a:t>integrace osob ze znevýhodněných skupin min podíl zaměstnanců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ze znevýhodněných skupin činí 30 min úvazek pro zaměstnance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z cílových skupin je 0 4 zaměstnanci z cílových skupin musí mít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uzavřenou pracovní smlouvu nebo dohodu o pracovní činnosti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(dohoda o provedení práce není pro zaměstnance z cílových skupin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akceptovatelná), podnik používá personální a integrační nástroje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podporující rozvoj a integraci zaměstnanců z cílových skupin</a:t>
                      </a:r>
                    </a:p>
                    <a:p>
                      <a:pPr marL="171450" indent="-171450">
                        <a:buFont typeface="Calibri" panose="020F0502020204030204" pitchFamily="34" charset="0"/>
                        <a:buChar char="⁻"/>
                      </a:pPr>
                      <a:r>
                        <a:rPr lang="cs-CZ" sz="1200" dirty="0" smtClean="0"/>
                        <a:t>účast zaměstnanců a členů na směřování podniku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61204"/>
                  </a:ext>
                </a:extLst>
              </a:tr>
              <a:tr h="1153628">
                <a:tc>
                  <a:txBody>
                    <a:bodyPr/>
                    <a:lstStyle/>
                    <a:p>
                      <a:r>
                        <a:rPr lang="cs-CZ" dirty="0" smtClean="0"/>
                        <a:t>Ekonomický</a:t>
                      </a:r>
                      <a:r>
                        <a:rPr lang="cs-CZ" baseline="0" dirty="0" smtClean="0"/>
                        <a:t>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Calibri" panose="020F0502020204030204" pitchFamily="34" charset="0"/>
                        <a:buChar char="⁻"/>
                      </a:pPr>
                      <a:r>
                        <a:rPr lang="cs-CZ" sz="1200" dirty="0" smtClean="0"/>
                        <a:t>minimálně 51 případného zisku je reinvestováno do rozvoje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sociálního podniku a/nebo pro naplnění jeho společensky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prospěšných cílů</a:t>
                      </a:r>
                    </a:p>
                    <a:p>
                      <a:pPr marL="171450" indent="-171450">
                        <a:buFont typeface="Calibri" panose="020F0502020204030204" pitchFamily="34" charset="0"/>
                        <a:buChar char="⁻"/>
                      </a:pPr>
                      <a:r>
                        <a:rPr lang="cs-CZ" sz="1200" dirty="0" smtClean="0"/>
                        <a:t>nezávislost ( v manažerském rozhodování a řízení na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externích zakladatelích nebo zřizovatelích</a:t>
                      </a:r>
                    </a:p>
                    <a:p>
                      <a:pPr marL="171450" indent="-171450">
                        <a:buFont typeface="Calibri" panose="020F0502020204030204" pitchFamily="34" charset="0"/>
                        <a:buChar char="⁻"/>
                      </a:pPr>
                      <a:r>
                        <a:rPr lang="cs-CZ" sz="1200" dirty="0" smtClean="0"/>
                        <a:t>alespoň 30 podíl tržeb z prodeje výrobků a služeb na celkových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výnosech, sleduje se za posledních 12 měsíců realizace projektu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50752"/>
                  </a:ext>
                </a:extLst>
              </a:tr>
              <a:tr h="411965">
                <a:tc>
                  <a:txBody>
                    <a:bodyPr/>
                    <a:lstStyle/>
                    <a:p>
                      <a:r>
                        <a:rPr lang="cs-CZ" dirty="0" smtClean="0"/>
                        <a:t>Environmentální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zohledňování environmentálních aspektů výroby i spotřeby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155895"/>
                  </a:ext>
                </a:extLst>
              </a:tr>
              <a:tr h="818607">
                <a:tc>
                  <a:txBody>
                    <a:bodyPr/>
                    <a:lstStyle/>
                    <a:p>
                      <a:r>
                        <a:rPr lang="cs-CZ" dirty="0" smtClean="0"/>
                        <a:t>Místní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přednostní uspokojování potřeb místní komunity a místní poptávky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využívání přednostně místních zdrojů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spolupráce sociálního podniku s lokálními aktéry na území MAS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01540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7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1.1.: Integrační sociální podnik</a:t>
            </a:r>
          </a:p>
          <a:p>
            <a:pPr marL="0" indent="0">
              <a:buNone/>
            </a:pPr>
            <a:r>
              <a:rPr lang="cs-CZ" dirty="0" smtClean="0"/>
              <a:t>1.2.: Environmentální sociální podnik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Vznik nových a rozvoj existujících podnikatelských aktivit v oblasti sociálního podnikání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č. 1 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2131</Words>
  <Application>Microsoft Office PowerPoint</Application>
  <PresentationFormat>Širokoúhlá obrazovka</PresentationFormat>
  <Paragraphs>403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Motiv Office</vt:lpstr>
      <vt:lpstr>1_Motiv Office</vt:lpstr>
      <vt:lpstr>Podpora sociálního podnikání a zaměstnanosti znevýhodněných skupin II.</vt:lpstr>
      <vt:lpstr>Obsah</vt:lpstr>
      <vt:lpstr>Představení výzvy 1/2</vt:lpstr>
      <vt:lpstr>Představení výzvy 2/2</vt:lpstr>
      <vt:lpstr>Oprávnění žadatelé</vt:lpstr>
      <vt:lpstr>Financování</vt:lpstr>
      <vt:lpstr>Míra podpory</vt:lpstr>
      <vt:lpstr>Principy sociálního podnikání</vt:lpstr>
      <vt:lpstr>Podporované aktivity</vt:lpstr>
      <vt:lpstr>Integrační sociální podnik</vt:lpstr>
      <vt:lpstr>Cílové skupiny – Integrační SP</vt:lpstr>
      <vt:lpstr>Environmentální sociální podnik</vt:lpstr>
      <vt:lpstr>Cílové skupiny – Environmentální SP</vt:lpstr>
      <vt:lpstr>Indikátory se závazkem pro žadatele</vt:lpstr>
      <vt:lpstr>Způsobilé výdaje</vt:lpstr>
      <vt:lpstr>Způsobilé výdaje</vt:lpstr>
      <vt:lpstr>Přímé náklady 1/2</vt:lpstr>
      <vt:lpstr>Nepřímé náklady</vt:lpstr>
      <vt:lpstr>Povinná příloha žádosti o podporu</vt:lpstr>
      <vt:lpstr>Struktura Podnikatelského plánu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Hodnocení přijatelnosti a formálních náležitostí</vt:lpstr>
      <vt:lpstr>Věcné hodnocení 1/2</vt:lpstr>
      <vt:lpstr>Věcné hodnocení 2/2</vt:lpstr>
      <vt:lpstr>Výběr projektů</vt:lpstr>
      <vt:lpstr>Další kroky</vt:lpstr>
      <vt:lpstr>Užitečné odkazy</vt:lpstr>
      <vt:lpstr>Konzultanti MPSV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sociálního podnikání a zaměstnanosti znevýhodněných skupin II.</dc:title>
  <dc:creator>Pc1</dc:creator>
  <cp:lastModifiedBy>Pc2</cp:lastModifiedBy>
  <cp:revision>15</cp:revision>
  <dcterms:created xsi:type="dcterms:W3CDTF">2019-06-06T10:51:06Z</dcterms:created>
  <dcterms:modified xsi:type="dcterms:W3CDTF">2019-09-27T11:03:13Z</dcterms:modified>
</cp:coreProperties>
</file>