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46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6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8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62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4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09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92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60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7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79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3D9B-5FD1-4A1C-B8A2-B31EE27011AF}" type="datetimeFigureOut">
              <a:rPr lang="cs-CZ" smtClean="0"/>
              <a:t>20.6.2019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9B55-1037-431C-AAB7-481E5F50B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if.cz/cs/CmDocument?rid=/apa_anon/cs/dokumenty_ke_stazeni/nejcastejsi_dotazy/pf/1472024968429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zif.cz/cs/CmDocument?rid=/apa_anon/cs/dokumenty_ke_stazeni/prv2014/opatreni/leader/1921/1509689077707/152335144327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rdubickykraj.cz/seznam-pracovniku-oddeleni-integrovane-prevence/c765" TargetMode="External"/><Relationship Id="rId3" Type="http://schemas.openxmlformats.org/officeDocument/2006/relationships/hyperlink" Target="http://www.maschrudimsko.cz/vyzva-c-2-programu-rozvoje-venkova-19-6-2019--22-7-2019" TargetMode="External"/><Relationship Id="rId7" Type="http://schemas.openxmlformats.org/officeDocument/2006/relationships/hyperlink" Target="https://www.szif.cz/cs/CmDocument?rid=/apa_anon/cs/dokumenty_ke_stazeni/prv2014/1509698151279/152396102303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zif.cz/cs/CmDocument?rid=/apa_anon/cs/dokumenty_ke_stazeni/prv2014/opatreni/leader/1921/1509689077707/1523351443271.pdf" TargetMode="External"/><Relationship Id="rId5" Type="http://schemas.openxmlformats.org/officeDocument/2006/relationships/hyperlink" Target="https://www.szif.cz/cs/CmDocument?rid=/apa_anon/cs/dokumenty_ke_stazeni/nejcastejsi_dotazy/pf/1472024968429.pdf" TargetMode="External"/><Relationship Id="rId4" Type="http://schemas.openxmlformats.org/officeDocument/2006/relationships/hyperlink" Target="https://www.szif.cz/cs/CmDocument?rid=%2Fapa_anon%2Fcs%2Fdokumenty_ke_stazeni%2Fprv2014%2Fopatreni%2Fleader%2F1921%2F1558598326106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pro potenciální žadatele v rámci 2. výzvy Programu rozvoje venkova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20. 6. 2019 v 9 hod., </a:t>
            </a:r>
            <a:r>
              <a:rPr lang="cs-CZ" dirty="0" err="1" smtClean="0"/>
              <a:t>Resselovo</a:t>
            </a:r>
            <a:r>
              <a:rPr lang="cs-CZ" dirty="0" smtClean="0"/>
              <a:t> náměstí 77, Chrudim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263" y="399470"/>
            <a:ext cx="2932430" cy="58526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1" y="5797204"/>
            <a:ext cx="3999323" cy="6584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475" y="5394833"/>
            <a:ext cx="2603218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5036" cy="6455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19661"/>
            <a:ext cx="10515600" cy="897338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6 - Rozvoj nezemědělských činností místních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32547"/>
            <a:ext cx="10515600" cy="4444416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Oblast podpory: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Podporovány budou investice do vybraných nezemědělských činností dle Klasifikace ekonomických činností (CZ-NACE)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Žadatel: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Podnikatelské subjekty (FO a PO) - </a:t>
            </a:r>
            <a:r>
              <a:rPr lang="cs-CZ" sz="1600" dirty="0" err="1">
                <a:solidFill>
                  <a:prstClr val="black"/>
                </a:solidFill>
              </a:rPr>
              <a:t>mikropodniky</a:t>
            </a:r>
            <a:r>
              <a:rPr lang="cs-CZ" sz="1600" dirty="0">
                <a:solidFill>
                  <a:prstClr val="black"/>
                </a:solidFill>
              </a:rPr>
              <a:t> a malé podniky ve venkovských oblastech, jakož i zemědělci.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Dotace: </a:t>
            </a:r>
            <a:r>
              <a:rPr lang="pl-PL" sz="1600" b="1" dirty="0">
                <a:solidFill>
                  <a:prstClr val="black"/>
                </a:solidFill>
              </a:rPr>
              <a:t>25 %</a:t>
            </a:r>
            <a:r>
              <a:rPr lang="pl-PL" sz="1600" dirty="0">
                <a:solidFill>
                  <a:prstClr val="black"/>
                </a:solidFill>
              </a:rPr>
              <a:t> pro velké podniky, </a:t>
            </a:r>
            <a:r>
              <a:rPr lang="pl-PL" sz="1600" b="1" dirty="0">
                <a:solidFill>
                  <a:prstClr val="black"/>
                </a:solidFill>
              </a:rPr>
              <a:t>35 %</a:t>
            </a:r>
            <a:r>
              <a:rPr lang="pl-PL" sz="1600" dirty="0">
                <a:solidFill>
                  <a:prstClr val="black"/>
                </a:solidFill>
              </a:rPr>
              <a:t> pro střední podniky, </a:t>
            </a:r>
            <a:r>
              <a:rPr lang="pl-PL" sz="1600" b="1" dirty="0">
                <a:solidFill>
                  <a:prstClr val="black"/>
                </a:solidFill>
              </a:rPr>
              <a:t>45 % </a:t>
            </a:r>
            <a:r>
              <a:rPr lang="pl-PL" sz="1600" dirty="0">
                <a:solidFill>
                  <a:prstClr val="black"/>
                </a:solidFill>
              </a:rPr>
              <a:t>pro malé podniky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doplňující výdaje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prstClr val="black"/>
                </a:solidFill>
              </a:rPr>
              <a:t>Pravidla str. 55 – 59 (Článek 19, odstavec 1., písmeno b</a:t>
            </a:r>
            <a:r>
              <a:rPr lang="pl-PL" sz="1600" dirty="0" smtClean="0">
                <a:solidFill>
                  <a:prstClr val="black"/>
                </a:solidFill>
              </a:rPr>
              <a:t>))</a:t>
            </a:r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7 - Rozvoj rekreačních funkcí lesů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1980"/>
            <a:ext cx="10515600" cy="4984983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Oblast podpory: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Způsobilé pro podporu jsou projekty zaměřené na posílení rekreační funkce lesa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Žadatel: Vlastník, nájemce, pachtýř nebo vypůjčitel PUPFL, Sdružení s právní subjektivitou a spolek vlastníků, nájemců, pachtýřů nebo vypůjčitelů PUPFL.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Dotace: </a:t>
            </a:r>
            <a:r>
              <a:rPr lang="cs-CZ" sz="1600" b="1" dirty="0">
                <a:solidFill>
                  <a:prstClr val="black"/>
                </a:solidFill>
              </a:rPr>
              <a:t>100 %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opatření k posílení rekreační funkce lesa, značení, výstavba a rekonstrukce stezek pro turisty (do šíře 2 metrů), značení významných přírodních prvků, výstavba herních a naučných prvků, fitness prvků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opatření k usměrňování návštěvnosti území, zřizování odpočinkových stanovišť, přístřešků, informačních tabulí, závory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opatření k údržbě lesního prostředí, zařízení k odkládání odpadků,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opatření k zajištění bezpečnosti návštěvníků lesa (mostky, lávky, zábradlí, stupně)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nákup pozemku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Pravidla str. </a:t>
            </a:r>
            <a:r>
              <a:rPr lang="cs-CZ" sz="1600" dirty="0" smtClean="0">
                <a:solidFill>
                  <a:prstClr val="black"/>
                </a:solidFill>
              </a:rPr>
              <a:t>65 </a:t>
            </a:r>
            <a:r>
              <a:rPr lang="cs-CZ" sz="1600" dirty="0">
                <a:solidFill>
                  <a:prstClr val="black"/>
                </a:solidFill>
              </a:rPr>
              <a:t>– </a:t>
            </a:r>
            <a:r>
              <a:rPr lang="cs-CZ" sz="1600" dirty="0" smtClean="0">
                <a:solidFill>
                  <a:prstClr val="black"/>
                </a:solidFill>
              </a:rPr>
              <a:t>66 </a:t>
            </a:r>
            <a:r>
              <a:rPr lang="cs-CZ" sz="1600" dirty="0">
                <a:solidFill>
                  <a:prstClr val="black"/>
                </a:solidFill>
              </a:rPr>
              <a:t>(Článek 25)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2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Postup podání žádosti o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Zřízení přístupu do Portálu farmáře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  <a:hlinkClick r:id="rId3"/>
              </a:rPr>
              <a:t>https://www.szif.cz/cs/CmDocument?rid=%2Fapa_anon%2Fcs%2Fdokumenty_ke_stazeni%2Fnejcastejsi_dotazy%2Fpf%2F1472024968429.pdf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Nejbližší kontaktní místo SZIF pro získání přístupu do PF: Poděbradova 909, Chrudim (PO a ST 7:30 – 16:30)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2. Vygenerování žádosti o dotaci (návod zde: </a:t>
            </a:r>
            <a:r>
              <a:rPr lang="cs-CZ" sz="1800" dirty="0">
                <a:solidFill>
                  <a:prstClr val="black"/>
                </a:solidFill>
                <a:hlinkClick r:id="rId4"/>
              </a:rPr>
              <a:t>https://www.szif.cz/</a:t>
            </a:r>
            <a:r>
              <a:rPr lang="cs-CZ" sz="1800" dirty="0" err="1">
                <a:solidFill>
                  <a:prstClr val="black"/>
                </a:solidFill>
                <a:hlinkClick r:id="rId4"/>
              </a:rPr>
              <a:t>cs</a:t>
            </a:r>
            <a:r>
              <a:rPr lang="cs-CZ" sz="1800" dirty="0">
                <a:solidFill>
                  <a:prstClr val="black"/>
                </a:solidFill>
                <a:hlinkClick r:id="rId4"/>
              </a:rPr>
              <a:t>/</a:t>
            </a:r>
            <a:r>
              <a:rPr lang="cs-CZ" sz="1800" dirty="0" err="1">
                <a:solidFill>
                  <a:prstClr val="black"/>
                </a:solidFill>
                <a:hlinkClick r:id="rId4"/>
              </a:rPr>
              <a:t>CmDocument?rid</a:t>
            </a:r>
            <a:r>
              <a:rPr lang="cs-CZ" sz="1800" dirty="0">
                <a:solidFill>
                  <a:prstClr val="black"/>
                </a:solidFill>
                <a:hlinkClick r:id="rId4"/>
              </a:rPr>
              <a:t>=%2Fapa_anon%2Fcs%2Fdokumenty_ke_stazeni%2Fprv2014%2Fopatreni%2Fleader%2F1921%2F1509689077707%2F1523351443271.pdf</a:t>
            </a:r>
            <a:r>
              <a:rPr lang="cs-CZ" sz="18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3. Vyplnění žádosti o dotaci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Pole k vyplnění: Údaje o žadateli, Projekt (Popis projektu, Popis současného stavu a zdůvodnění projektu, Výsledky projektu, Harmonogram projektu, Místo realizace projektu; specifická část žádosti dle </a:t>
            </a:r>
            <a:r>
              <a:rPr lang="cs-CZ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Fiche</a:t>
            </a:r>
            <a:r>
              <a:rPr lang="cs-CZ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Rozpočet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4. Odeslání žádosti o dotaci včetně příloh (přílohy lze doložit v listinné podobě na MAS)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cs-CZ" sz="18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9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0760373" cy="605385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Přílohy k žádosti </a:t>
            </a:r>
            <a:r>
              <a:rPr lang="cs-CZ" dirty="0" smtClean="0">
                <a:solidFill>
                  <a:prstClr val="black"/>
                </a:solidFill>
              </a:rPr>
              <a:t>1/5: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Společné pro všechna </a:t>
            </a:r>
            <a:r>
              <a:rPr lang="cs-CZ" sz="1800" dirty="0" err="1">
                <a:solidFill>
                  <a:prstClr val="black"/>
                </a:solidFill>
              </a:rPr>
              <a:t>Fiche</a:t>
            </a:r>
            <a:r>
              <a:rPr lang="cs-CZ" sz="1800" dirty="0">
                <a:solidFill>
                  <a:prstClr val="black"/>
                </a:solidFill>
              </a:rPr>
              <a:t>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Správní akt stavebního úřadu – v případě, že projekt/část projektu podléhá řízení stavebního úřadu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Stavebním úřadem ověřená projektová dokumentace – v případě, že projekt/část projektu podléhá řízení stavebního úřadu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Půdorys stavby/půdorys dispozice technologie v odpovídajícím měřítku s vyznačením rozměrů stavby/technologie k projektu – v případě, že není přílohou projektová dokumentace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Katastrální mapa s vyznačením lokalizace předmětu projektu (netýká se mobilních strojů)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Formuláře pro posouzení finančního zdraví žadatele, u něhož je vyžadováno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Prohlášení o zařazení podniku do kategorie </a:t>
            </a:r>
            <a:r>
              <a:rPr lang="cs-CZ" sz="1800" dirty="0" err="1">
                <a:solidFill>
                  <a:prstClr val="black"/>
                </a:solidFill>
              </a:rPr>
              <a:t>mikropodniků</a:t>
            </a:r>
            <a:r>
              <a:rPr lang="cs-CZ" sz="1800" dirty="0">
                <a:solidFill>
                  <a:prstClr val="black"/>
                </a:solidFill>
              </a:rPr>
              <a:t>, malých a středních podniků podle velikosti dle přílohy č. 5 Pravidel – pokud žadatel uplatňuje  nárok na vyšší míru dotace, nebo se jedná o žadatele, který musí pro splnění definice spadat do určité kategorie podniku podle velikosti nebo žádá v režimu de </a:t>
            </a:r>
            <a:r>
              <a:rPr lang="cs-CZ" sz="1800" dirty="0" err="1">
                <a:solidFill>
                  <a:prstClr val="black"/>
                </a:solidFill>
              </a:rPr>
              <a:t>minimis</a:t>
            </a:r>
            <a:endParaRPr lang="cs-CZ" sz="18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Znalecký posudek- v případě nákupu nemovitosti jako </a:t>
            </a:r>
            <a:r>
              <a:rPr lang="cs-CZ" sz="1800" dirty="0" smtClean="0">
                <a:solidFill>
                  <a:prstClr val="black"/>
                </a:solidFill>
              </a:rPr>
              <a:t>výdaje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</a:rPr>
              <a:t>Fotodokumentace aktuálního stavu místa realizace projektu (nedokládá se u vzdělávání a v případě pořízení mobilních strojů)</a:t>
            </a:r>
            <a:endParaRPr lang="cs-CZ" sz="18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5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Přílohy k žádosti </a:t>
            </a:r>
            <a:r>
              <a:rPr lang="cs-CZ" dirty="0" smtClean="0">
                <a:solidFill>
                  <a:prstClr val="black"/>
                </a:solidFill>
              </a:rPr>
              <a:t>2/5: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Doklad o tom, že má žadatel vzdělávání v předmětu své činnosti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2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Souhlasné stanovisko životního prostředí dle závazného </a:t>
            </a:r>
            <a:r>
              <a:rPr lang="cs-CZ" sz="1600" dirty="0" smtClean="0">
                <a:solidFill>
                  <a:prstClr val="black"/>
                </a:solidFill>
              </a:rPr>
              <a:t>vzoru – v </a:t>
            </a:r>
            <a:r>
              <a:rPr lang="cs-CZ" sz="1600" dirty="0">
                <a:solidFill>
                  <a:prstClr val="black"/>
                </a:solidFill>
              </a:rPr>
              <a:t>případě, že je předmětem dotace výstavba/rekonstrukce oplocení pastevního areálu nebo chov vodní drůbeže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U projektu vyžadujícího posouzení vlivu záměru na životní prostředí dle přílohy č. 1 zákona č. 100/2001 Sb. –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kopie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3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 případě projektů zpracování zemědělských produktů, kdy výstupním produktem je produkt nespadající pod přílohu I Smlouvy o fungování EU, které vyžadují posouzení vlivu záměru na životní prostředí </a:t>
            </a:r>
            <a:r>
              <a:rPr lang="cs-CZ" sz="1600" dirty="0" smtClean="0">
                <a:solidFill>
                  <a:prstClr val="black"/>
                </a:solidFill>
              </a:rPr>
              <a:t>– </a:t>
            </a:r>
            <a:r>
              <a:rPr lang="cs-CZ" sz="1600" dirty="0">
                <a:solidFill>
                  <a:prstClr val="black"/>
                </a:solidFill>
              </a:rPr>
              <a:t>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</a:t>
            </a:r>
            <a:r>
              <a:rPr lang="cs-CZ" sz="1600" dirty="0" smtClean="0">
                <a:solidFill>
                  <a:prstClr val="black"/>
                </a:solidFill>
              </a:rPr>
              <a:t>kopie</a:t>
            </a:r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Přílohy k žádosti </a:t>
            </a:r>
            <a:r>
              <a:rPr lang="cs-CZ" dirty="0" smtClean="0">
                <a:solidFill>
                  <a:prstClr val="black"/>
                </a:solidFill>
              </a:rPr>
              <a:t>3/5: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4754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4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 případě výstavby lesní cesty (1L nebo 2L) nebo v případě rekonstrukce lesní svážnice (3L) nebo technologické linky (4L) na lesní cestu (1L nebo 2L)Vyjádření ÚHÚL dle závazného vzoru v Příloze 6 Pravidel (vydává pobočka Ústavu pro hospodářskou úpravu lesů v Hradci Králové)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Projektová dokumentace vypracovaná autorizovanou osobou v souladu s příslušnými prováděcími předpisy, ze které je zřejmé splnění parametrů lesní cesty – v případě, že není předkládána stavebním úřadem ověřená projektová dokumentace předkládaná k řízení stavebního úřadu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Souhlasné stanovisko Ministerstva životního prostředí dle závazného vzoru přílohy 7 Pravidel (vydává regionální pracoviště Agentury ochrany přírody a krajiny České republiky – prostá kopie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Výpis z katastru nemovitostí ne starší 3 měsíců od data podání Žádosti o dotaci na MAS, kde je žadatel uveden jako vlastník lesního pozemku bezprostředně zpřístupněného lesní cestou, která je předmětem projektu;, v případě, že je žadatel nájemce/pachtýř/vypůjčitel lesního pozemku, doloží na daný pozemek výpis z katastru nemovitostí  a nájemní/</a:t>
            </a:r>
            <a:r>
              <a:rPr lang="cs-CZ" sz="1600" dirty="0" err="1">
                <a:solidFill>
                  <a:prstClr val="black"/>
                </a:solidFill>
              </a:rPr>
              <a:t>pachtovní</a:t>
            </a:r>
            <a:r>
              <a:rPr lang="cs-CZ" sz="1600" dirty="0">
                <a:solidFill>
                  <a:prstClr val="black"/>
                </a:solidFill>
              </a:rPr>
              <a:t> smlouvu či smlouvu o výpůjčce – prostá kopie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7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Přílohy k žádosti </a:t>
            </a:r>
            <a:r>
              <a:rPr lang="cs-CZ" dirty="0" smtClean="0">
                <a:solidFill>
                  <a:prstClr val="black"/>
                </a:solidFill>
              </a:rPr>
              <a:t>4/5: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1706"/>
            <a:ext cx="10515600" cy="476525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5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Rozhodnutí o schválení návrhu pozemkových úprav vydané příslušným pozemkovým úřadem (v případě, že žadatelem není obec) – prostá kopie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Projektová dokumentace vypracovaná autorizovanou osobou v souladu s příslušnými prováděcími předpisy, ze které je zřejmé splnění parametrů polní cesty dle ČSN – prostá kopie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Výpis z katastru nemovitostí ne starší 3 měsíců od data podání žádosti o dotaci na MAS, kde je žadatel uveden jako vlastník pozemku bezprostředně zpřístupněného polní cestou (v případě, že je žadatelem/příjemcem dotace zemědělský podnikatel, musí se jednat o zemědělský pozemek); v případě, že je žadatel nájemce/pachtýř/vypůjčitel pozemku, doloží na daný pozemek výpis z katastru nemovitostí  a nájemní/</a:t>
            </a:r>
            <a:r>
              <a:rPr lang="cs-CZ" sz="1600" dirty="0" err="1">
                <a:solidFill>
                  <a:prstClr val="black"/>
                </a:solidFill>
              </a:rPr>
              <a:t>pachtovní</a:t>
            </a:r>
            <a:r>
              <a:rPr lang="cs-CZ" sz="1600" dirty="0">
                <a:solidFill>
                  <a:prstClr val="black"/>
                </a:solidFill>
              </a:rPr>
              <a:t> smlouvu či smlouvu o výpůjčce – prostá kopie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 smtClean="0">
                <a:solidFill>
                  <a:prstClr val="black"/>
                </a:solidFill>
              </a:rPr>
              <a:t>Fiche</a:t>
            </a:r>
            <a:r>
              <a:rPr lang="cs-CZ" sz="1600" b="1" dirty="0" smtClean="0">
                <a:solidFill>
                  <a:prstClr val="black"/>
                </a:solidFill>
              </a:rPr>
              <a:t> </a:t>
            </a:r>
            <a:r>
              <a:rPr lang="cs-CZ" sz="1600" b="1" dirty="0">
                <a:solidFill>
                  <a:prstClr val="black"/>
                </a:solidFill>
              </a:rPr>
              <a:t>6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 případě, že se projekt týká činností R 93 nebo I 56 dle CZ NACE, doloží žadatel dokument prokazující, že v okruhu 10 km od místa realizace se nachází objekt venkovské turistiky s návštěvností min. 2000 osob/rok; v dokumentaci musí být uveden i popis způsobu výpočtu návštěvnosti, pokud způsob nevyplývá z charakteru dokumentu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 případě, že je dotace poskytována v režimu blokové výjimky na zásadní změnu výrobního postupu, pak Kartu majetku pro majetek užívaný při činnosti, jež má být modernizována – prostá kopie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 případě, že je dotace poskytována v režimu blokové výjimky na rozšíření výrobního sortimentu stávající provozovny, pak Kartu majetku znovupoužitého majetku – prostá kopie.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6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Přílohy k žádosti </a:t>
            </a:r>
            <a:r>
              <a:rPr lang="cs-CZ" dirty="0" smtClean="0">
                <a:solidFill>
                  <a:prstClr val="black"/>
                </a:solidFill>
              </a:rPr>
              <a:t>5/5: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err="1">
                <a:solidFill>
                  <a:prstClr val="black"/>
                </a:solidFill>
              </a:rPr>
              <a:t>Fiche</a:t>
            </a:r>
            <a:r>
              <a:rPr lang="cs-CZ" sz="1600" b="1" dirty="0">
                <a:solidFill>
                  <a:prstClr val="black"/>
                </a:solidFill>
              </a:rPr>
              <a:t> 7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>
                <a:solidFill>
                  <a:prstClr val="black"/>
                </a:solidFill>
              </a:rPr>
              <a:t>Specifické přílohy nejsou požadovány</a:t>
            </a:r>
            <a:endParaRPr lang="cs-CZ" sz="16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cs-CZ" sz="16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Všechny přílohy jsou popsány v Pravidlech</a:t>
            </a:r>
            <a:r>
              <a:rPr lang="cs-CZ" sz="1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b="1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smtClean="0">
                <a:solidFill>
                  <a:prstClr val="black"/>
                </a:solidFill>
              </a:rPr>
              <a:t>Nepovinné </a:t>
            </a:r>
            <a:r>
              <a:rPr lang="cs-CZ" sz="1600" b="1" dirty="0">
                <a:solidFill>
                  <a:prstClr val="black"/>
                </a:solidFill>
              </a:rPr>
              <a:t>přílohy stanovené MAS</a:t>
            </a:r>
            <a:r>
              <a:rPr lang="cs-CZ" sz="1600" b="1" dirty="0" smtClean="0">
                <a:solidFill>
                  <a:prstClr val="black"/>
                </a:solidFill>
              </a:rPr>
              <a:t>: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>
                <a:solidFill>
                  <a:prstClr val="black"/>
                </a:solidFill>
              </a:rPr>
              <a:t>Živnostenské </a:t>
            </a:r>
            <a:r>
              <a:rPr lang="cs-CZ" sz="1600" dirty="0">
                <a:solidFill>
                  <a:prstClr val="black"/>
                </a:solidFill>
              </a:rPr>
              <a:t>oprávnění, výpis z živnostenského rejstříku či jiné oprávnění k provozování činnosti – pokud žadatel požaduje udělení bodů v rámci kritéria Projekt prokazatelně navazuje nebo rozvíjí funkční aktivitu.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>
                <a:solidFill>
                  <a:prstClr val="black"/>
                </a:solidFill>
              </a:rPr>
              <a:t>Dokument </a:t>
            </a:r>
            <a:r>
              <a:rPr lang="cs-CZ" sz="1600" dirty="0">
                <a:solidFill>
                  <a:prstClr val="black"/>
                </a:solidFill>
              </a:rPr>
              <a:t>popisující spolupráci, kde jsou uvedeny spolupracující subjekty, jejich zapojení do realizace projektu, jeho přípravy či udržitelnosti. V dokumentu budou uvedeny konkrétní aktivity a způsob zapojení do projektu. (vzor přílohy výzvy) – pokud žadatel požaduje udělení bodů v rámci kritéria „V rámci projektu bude doložena spolupráce mezi subjekty na realizaci projektu, jeho přípravě, či udržitelnosti“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1850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Hodnocení </a:t>
            </a:r>
            <a:r>
              <a:rPr lang="cs-CZ" sz="1800" dirty="0">
                <a:solidFill>
                  <a:prstClr val="black"/>
                </a:solidFill>
              </a:rPr>
              <a:t>formálních náležitostí a přijatelnosti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V případě nedostatků může MAS žadatele vyzvat k doplnění (max. 2 krát)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Věcné hodnocení (Výběrová komise MAS)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Dle preferenčních kritérií v jednotlivých </a:t>
            </a:r>
            <a:r>
              <a:rPr lang="cs-CZ" sz="1800" dirty="0" err="1">
                <a:solidFill>
                  <a:prstClr val="black"/>
                </a:solidFill>
              </a:rPr>
              <a:t>Fichích</a:t>
            </a:r>
            <a:endParaRPr lang="cs-CZ" sz="1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Do 20 dnů od kontroly </a:t>
            </a:r>
            <a:r>
              <a:rPr lang="cs-CZ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FNaP</a:t>
            </a:r>
            <a:endParaRPr lang="cs-CZ" sz="1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Výběr projektů Představenstvem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Vybrané žádosti MAS elektronicky podepíše a předá žadateli nejpozději 3 dny před registrací na SZIF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Registrace projektů na SZIF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Projekt vybraný MAS žadatel registruje do </a:t>
            </a:r>
            <a:r>
              <a:rPr lang="cs-CZ" sz="1800" dirty="0" smtClean="0">
                <a:solidFill>
                  <a:prstClr val="black"/>
                </a:solidFill>
              </a:rPr>
              <a:t>30.8.2019 </a:t>
            </a:r>
            <a:r>
              <a:rPr lang="cs-CZ" sz="1800" dirty="0">
                <a:solidFill>
                  <a:prstClr val="black"/>
                </a:solidFill>
              </a:rPr>
              <a:t>na SZIF přes Portál farmáře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Podpis Dohody na SZIF a realizace projektu do 24 měsíců od podpisu.</a:t>
            </a:r>
          </a:p>
        </p:txBody>
      </p:sp>
    </p:spTree>
    <p:extLst>
      <p:ext uri="{BB962C8B-B14F-4D97-AF65-F5344CB8AC3E}">
        <p14:creationId xmlns:p14="http://schemas.microsoft.com/office/powerpoint/2010/main" val="21314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Hodnocení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Pozor na limity některých výdajů – viz příloha č. 3 Pravidel (str. </a:t>
            </a:r>
            <a:r>
              <a:rPr lang="cs-CZ" sz="1800" dirty="0" smtClean="0">
                <a:solidFill>
                  <a:prstClr val="black"/>
                </a:solidFill>
              </a:rPr>
              <a:t>108)</a:t>
            </a:r>
            <a:endParaRPr lang="cs-CZ" sz="1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Pro zařazení žádosti o podporu do administrace je třeba doložit alespoň 1 povinnou/nepovinnou přílohu, pokud je vyžadována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Pokud není doložena nepovinná příloha- administrace se neukončuje, ale MAS žadatele nevyzývá k doplnění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Preferenční kritéria jsou obsažena ve </a:t>
            </a:r>
            <a:r>
              <a:rPr lang="cs-CZ" sz="1800" dirty="0" err="1">
                <a:solidFill>
                  <a:prstClr val="black"/>
                </a:solidFill>
              </a:rPr>
              <a:t>Fichích</a:t>
            </a:r>
            <a:endParaRPr lang="cs-CZ" sz="1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Pro splnění věcného hodnocení je třeba dosáhnout min. bodové hranice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Před podáním lze překontrolovat dle Instrukcí pro MAS ke kontrole k žádosti a dle Instrukcí pro MAS ke kontrole příloh – dostupné na webu SZIF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0760373" cy="605385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7987"/>
            <a:ext cx="10515600" cy="77386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informace o výzvě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1851"/>
            <a:ext cx="10515600" cy="4565112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Datum vyhlášení: 19. 6. 2019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Datum zahájení příjmu žádostí: </a:t>
            </a:r>
            <a:r>
              <a:rPr lang="cs-CZ" sz="2000" b="1" dirty="0" smtClean="0"/>
              <a:t>19. 6. 2019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Datum ukončení příjmu žádostí: </a:t>
            </a:r>
            <a:r>
              <a:rPr lang="cs-CZ" sz="2000" b="1" dirty="0" smtClean="0"/>
              <a:t>22. 7. 2019 23:59 hod.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Termín registrace projektů  na SZIF: 30. 8. 2019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Výzva včetně dokumentů dostupná zde: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Minimální výše projektu: 50 tis. Kč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Maximální výše projektu: 5 mil. Kč</a:t>
            </a:r>
          </a:p>
          <a:p>
            <a:pPr marL="0" indent="0">
              <a:spcBef>
                <a:spcPts val="20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Potenciální žadatel: dle jednotlivých </a:t>
            </a:r>
            <a:r>
              <a:rPr lang="cs-CZ" sz="2000" dirty="0" err="1" smtClean="0"/>
              <a:t>Fichí</a:t>
            </a:r>
            <a:endParaRPr lang="cs-CZ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Projekt lze realizovat na území MAS; výjimečně lze projekt realizovat i mimo území MAS za předpokladu, že prospěch z projektu připadne do území MAS</a:t>
            </a:r>
          </a:p>
          <a:p>
            <a:pPr marL="0" indent="0">
              <a:spcBef>
                <a:spcPts val="20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cs-CZ" sz="2000" dirty="0" smtClean="0"/>
              <a:t>Lhůta vázanosti na účel trvá 5 let od  data převedení dotace na účet příjemce.</a:t>
            </a:r>
          </a:p>
        </p:txBody>
      </p:sp>
    </p:spTree>
    <p:extLst>
      <p:ext uri="{BB962C8B-B14F-4D97-AF65-F5344CB8AC3E}">
        <p14:creationId xmlns:p14="http://schemas.microsoft.com/office/powerpoint/2010/main" val="30479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Výzva včetně ostatních </a:t>
            </a:r>
            <a:r>
              <a:rPr lang="cs-CZ" sz="1800" dirty="0" err="1" smtClean="0">
                <a:solidFill>
                  <a:prstClr val="black"/>
                </a:solidFill>
              </a:rPr>
              <a:t>dokumentů:</a:t>
            </a:r>
            <a:r>
              <a:rPr lang="cs-CZ" sz="1800" dirty="0" err="1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://www.maschrudimsko.cz/vyzva-c-2-programu-rozvoje-venkova-19-6-2019--22-7-2019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Pravidla PRV: </a:t>
            </a:r>
            <a:r>
              <a:rPr lang="cs-CZ" sz="1800" dirty="0" smtClean="0">
                <a:solidFill>
                  <a:prstClr val="black"/>
                </a:solidFill>
                <a:hlinkClick r:id="rId4"/>
              </a:rPr>
              <a:t>https://www.szif.cz/cs/CmDocument?rid=%2Fapa_anon%2Fcs%2Fdokumenty_ke_stazeni%2Fprv2014%2Fopatreni%2Fleader%2F1921%2F1558598326106.pdf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Zřízení </a:t>
            </a:r>
            <a:r>
              <a:rPr lang="cs-CZ" sz="1800" dirty="0">
                <a:solidFill>
                  <a:prstClr val="black"/>
                </a:solidFill>
              </a:rPr>
              <a:t>přístupu do Portálu farmáře: </a:t>
            </a:r>
            <a:r>
              <a:rPr lang="cs-CZ" sz="1800" dirty="0">
                <a:solidFill>
                  <a:prstClr val="black"/>
                </a:solidFill>
                <a:hlinkClick r:id="rId5"/>
              </a:rPr>
              <a:t>https://www.szif.cz/cs/CmDocument?rid=%2Fapa_anon%2Fcs%2Fdokumenty_ke_stazeni%2Fnejcastejsi_dotazy%2Fpf%2F1472024968429.pdf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Vygenerování žádosti: </a:t>
            </a:r>
            <a:r>
              <a:rPr lang="cs-CZ" sz="1800" dirty="0">
                <a:solidFill>
                  <a:prstClr val="black"/>
                </a:solidFill>
                <a:hlinkClick r:id="rId6"/>
              </a:rPr>
              <a:t>https://www.szif.cz/cs/CmDocument?rid=%2Fapa_anon%2Fcs%2Fdokumenty_ke_stazeni%2Fprv2014%2Fopatreni%2Fleader%2F1921%2F1509689077707%2F1523351443271.pdf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Postup pro doložení příloh k žádosti o dotaci: </a:t>
            </a:r>
            <a:r>
              <a:rPr lang="cs-CZ" sz="1800" dirty="0">
                <a:solidFill>
                  <a:prstClr val="black"/>
                </a:solidFill>
                <a:hlinkClick r:id="rId7"/>
              </a:rPr>
              <a:t>https://www.szif.cz/cs/CmDocument?rid=%2Fapa_anon%2Fcs%2Fdokumenty_ke_stazeni%2Fprv2014%2F1509698151279%2F1523961023032.pdf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Kontakty na pracovníky PAK (posouzení vlivu na životní prostředí): </a:t>
            </a:r>
            <a:r>
              <a:rPr lang="cs-CZ" sz="1800" dirty="0">
                <a:solidFill>
                  <a:prstClr val="black"/>
                </a:solidFill>
                <a:hlinkClick r:id="rId8"/>
              </a:rPr>
              <a:t>https://www.pardubickykraj.cz/seznam-pracovniku-oddeleni-integrovane-prevence/c765</a:t>
            </a:r>
            <a:endParaRPr lang="cs-CZ" sz="18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Tato </a:t>
            </a:r>
            <a:r>
              <a:rPr lang="cs-CZ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prezentace obsahuje pouze základní údaje, každý žadatel by měl být seznámen s Pravidly, výzvou, danou </a:t>
            </a:r>
            <a:r>
              <a:rPr lang="cs-CZ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Fichí</a:t>
            </a:r>
            <a:r>
              <a:rPr lang="cs-CZ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a Interními postupy.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874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546662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47999"/>
            <a:ext cx="10515600" cy="312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Ing. Michaela Lutrová</a:t>
            </a:r>
          </a:p>
          <a:p>
            <a:pPr marL="0" indent="0">
              <a:buNone/>
            </a:pPr>
            <a:r>
              <a:rPr lang="cs-CZ" sz="1800" dirty="0" smtClean="0"/>
              <a:t>michaela.lutrova@maschrudimsko.cz</a:t>
            </a:r>
          </a:p>
          <a:p>
            <a:pPr marL="0" indent="0">
              <a:buNone/>
            </a:pPr>
            <a:r>
              <a:rPr lang="cs-CZ" sz="1800" dirty="0" smtClean="0"/>
              <a:t>+420 605 970 057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28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5036" cy="6455927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Obecné podmínky pro všechny žadatele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spcBef>
                <a:spcPts val="100"/>
              </a:spcBef>
            </a:pPr>
            <a:r>
              <a:rPr lang="cs-CZ" sz="1800" dirty="0"/>
              <a:t>v</a:t>
            </a:r>
            <a:r>
              <a:rPr lang="cs-CZ" sz="1800" dirty="0" smtClean="0"/>
              <a:t>ýdaje  financované z PRV nesmějí být současně financovány z jiných projektů PRV ani formou příspěvků ze strukturálních fondů, z Fondu soudržnosti nebo jiného finančního nástroje Unie;</a:t>
            </a:r>
          </a:p>
          <a:p>
            <a:pPr>
              <a:spcBef>
                <a:spcPts val="100"/>
              </a:spcBef>
            </a:pPr>
            <a:r>
              <a:rPr lang="cs-CZ" sz="1800" dirty="0"/>
              <a:t>ž</a:t>
            </a:r>
            <a:r>
              <a:rPr lang="cs-CZ" sz="1800" dirty="0" smtClean="0"/>
              <a:t>adatel/příjemce dotace je povinen zajistit realizaci projektu do 24 měsíců od podpisu Dohody</a:t>
            </a:r>
          </a:p>
          <a:p>
            <a:pPr>
              <a:spcBef>
                <a:spcPts val="100"/>
              </a:spcBef>
            </a:pPr>
            <a:r>
              <a:rPr lang="cs-CZ" sz="1800" dirty="0"/>
              <a:t>ž</a:t>
            </a:r>
            <a:r>
              <a:rPr lang="cs-CZ" sz="1800" dirty="0" smtClean="0"/>
              <a:t>adatel/příjemce dotace je povinen zajistit úhradu výdajů, na které je požadována dotace, do data předložení Žádosti o platbu na MAS;</a:t>
            </a:r>
          </a:p>
          <a:p>
            <a:pPr>
              <a:spcBef>
                <a:spcPts val="100"/>
              </a:spcBef>
            </a:pPr>
            <a:r>
              <a:rPr lang="cs-CZ" sz="1800" dirty="0"/>
              <a:t>ž</a:t>
            </a:r>
            <a:r>
              <a:rPr lang="cs-CZ" sz="1800" dirty="0" smtClean="0"/>
              <a:t>adatel musí při podpisu Dohody a při podání Žádosti o platbu na MAS prokázat, že má vypořádány splatné závazky vůči příslušnému finančnímu úřadu;</a:t>
            </a:r>
          </a:p>
          <a:p>
            <a:pPr>
              <a:spcBef>
                <a:spcPts val="100"/>
              </a:spcBef>
            </a:pPr>
            <a:r>
              <a:rPr lang="cs-CZ" sz="1800" dirty="0"/>
              <a:t>ž</a:t>
            </a:r>
            <a:r>
              <a:rPr lang="cs-CZ" sz="1800" dirty="0" smtClean="0"/>
              <a:t>adatel/příjemce dotace nesmí být od data podání Žádosti o dotaci na MAS do konce lhůty vázanosti projektu na účel v likvidaci;</a:t>
            </a:r>
          </a:p>
          <a:p>
            <a:pPr>
              <a:spcBef>
                <a:spcPts val="100"/>
              </a:spcBef>
            </a:pPr>
            <a:r>
              <a:rPr lang="cs-CZ" sz="1800" dirty="0" smtClean="0"/>
              <a:t>V případe, že žadatelem/příjemcem dotace je fyzická osoba, která má obchodní podíl ve společnosti, za jejíž dluhy ručí celým svým majetkem, nesmí být v likvidaci ani tato společnost, a to od data podání Žádosti o dotaci na MAS do konce lhůty vázanosti projektu na účel;</a:t>
            </a:r>
          </a:p>
          <a:p>
            <a:pPr>
              <a:spcBef>
                <a:spcPts val="100"/>
              </a:spcBef>
            </a:pPr>
            <a:r>
              <a:rPr lang="cs-CZ" sz="1800" dirty="0"/>
              <a:t>n</a:t>
            </a:r>
            <a:r>
              <a:rPr lang="cs-CZ" sz="1800" dirty="0" smtClean="0"/>
              <a:t>a žadatele/příjemce dotace není od data podání Žádosti o dotaci na MAS do konce lhůty vázanosti projektu na účel vydáno soudem rozhodnutí o úpadku a způsobu jeho řešení;</a:t>
            </a:r>
          </a:p>
          <a:p>
            <a:pPr>
              <a:spcBef>
                <a:spcPts val="100"/>
              </a:spcBef>
            </a:pPr>
            <a:r>
              <a:rPr lang="cs-CZ" sz="1800" dirty="0" smtClean="0"/>
              <a:t>Žadateli/příjemci dotace nebyla Státní zemědělskou a potravinářskou inspekcí v období tří let před zahájením příjmu žádostí do konce lhůty vázanosti projektu na účel uložena pravomocná sankce</a:t>
            </a:r>
          </a:p>
          <a:p>
            <a:pPr>
              <a:spcBef>
                <a:spcPts val="100"/>
              </a:spcBef>
            </a:pPr>
            <a:endParaRPr lang="cs-CZ" sz="1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866274"/>
            <a:ext cx="10515600" cy="82441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informace o výzvě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935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25" y="241652"/>
            <a:ext cx="11760175" cy="66163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4900" dirty="0" smtClean="0"/>
              <a:t>Alokace výzvy</a:t>
            </a:r>
            <a:br>
              <a:rPr lang="cs-CZ" sz="4900" dirty="0" smtClean="0"/>
            </a:br>
            <a:r>
              <a:rPr lang="cs-CZ" sz="2000" dirty="0"/>
              <a:t>A</a:t>
            </a:r>
            <a:r>
              <a:rPr lang="cs-CZ" sz="2000" dirty="0" smtClean="0"/>
              <a:t>lokace výzvy: 7 611 580,- Kč </a:t>
            </a:r>
            <a:endParaRPr lang="cs-CZ" sz="53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83951"/>
              </p:ext>
            </p:extLst>
          </p:nvPr>
        </p:nvGraphicFramePr>
        <p:xfrm>
          <a:off x="838200" y="1825625"/>
          <a:ext cx="10515599" cy="3821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347">
                  <a:extLst>
                    <a:ext uri="{9D8B030D-6E8A-4147-A177-3AD203B41FA5}">
                      <a16:colId xmlns:a16="http://schemas.microsoft.com/office/drawing/2014/main" val="1874435796"/>
                    </a:ext>
                  </a:extLst>
                </a:gridCol>
                <a:gridCol w="2775285">
                  <a:extLst>
                    <a:ext uri="{9D8B030D-6E8A-4147-A177-3AD203B41FA5}">
                      <a16:colId xmlns:a16="http://schemas.microsoft.com/office/drawing/2014/main" val="2423859422"/>
                    </a:ext>
                  </a:extLst>
                </a:gridCol>
                <a:gridCol w="4106340">
                  <a:extLst>
                    <a:ext uri="{9D8B030D-6E8A-4147-A177-3AD203B41FA5}">
                      <a16:colId xmlns:a16="http://schemas.microsoft.com/office/drawing/2014/main" val="2889728987"/>
                    </a:ext>
                  </a:extLst>
                </a:gridCol>
                <a:gridCol w="2739627">
                  <a:extLst>
                    <a:ext uri="{9D8B030D-6E8A-4147-A177-3AD203B41FA5}">
                      <a16:colId xmlns:a16="http://schemas.microsoft.com/office/drawing/2014/main" val="4191825219"/>
                    </a:ext>
                  </a:extLst>
                </a:gridCol>
              </a:tblGrid>
              <a:tr h="40544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Číslo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Fiche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Název </a:t>
                      </a:r>
                      <a:r>
                        <a:rPr lang="cs-CZ" sz="1200" dirty="0" err="1" smtClean="0"/>
                        <a:t>Fiche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Článek Pravidel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Alokace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3511"/>
                  </a:ext>
                </a:extLst>
              </a:tr>
              <a:tr h="69981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Zlepšení podmínek pro vznik, provoz a činnost malých a středních podniků na území MAS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14 – Předávání znalostí a informační akce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/>
                        <a:t>50 000 Kč</a:t>
                      </a:r>
                      <a:endParaRPr lang="cs-CZ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51206"/>
                  </a:ext>
                </a:extLst>
              </a:tr>
              <a:tr h="499866">
                <a:tc>
                  <a:txBody>
                    <a:bodyPr/>
                    <a:lstStyle/>
                    <a:p>
                      <a:r>
                        <a:rPr lang="cs-CZ" b="0" dirty="0" smtClean="0"/>
                        <a:t>2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Zlepšení podmínek pro činnost regionálních zemědělských podniků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a) – Investice do zemědělských podniků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/>
                        <a:t>900</a:t>
                      </a:r>
                      <a:r>
                        <a:rPr lang="cs-CZ" sz="1200" b="0" baseline="0" dirty="0" smtClean="0"/>
                        <a:t> 590</a:t>
                      </a:r>
                      <a:r>
                        <a:rPr lang="cs-CZ" sz="1200" b="0" dirty="0" smtClean="0"/>
                        <a:t> Kč</a:t>
                      </a:r>
                      <a:endParaRPr lang="cs-CZ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60090"/>
                  </a:ext>
                </a:extLst>
              </a:tr>
              <a:tr h="499866">
                <a:tc>
                  <a:txBody>
                    <a:bodyPr/>
                    <a:lstStyle/>
                    <a:p>
                      <a:r>
                        <a:rPr lang="cs-CZ" b="0" dirty="0" smtClean="0"/>
                        <a:t>3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Zpracování a uvádění na trh zemědělských produktů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b) - Zpracování a uvádění na trh zemědělských produktů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678407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cs-CZ" b="0" dirty="0" smtClean="0"/>
                        <a:t>4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lesnické infrastruktury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c) – Lesnická infrastruktura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550</a:t>
                      </a: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48326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cs-CZ" b="0" dirty="0" smtClean="0"/>
                        <a:t>5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zemědělské infrastruktury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c) - Zemědělská infrastruktura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528912"/>
                  </a:ext>
                </a:extLst>
              </a:tr>
              <a:tr h="499866">
                <a:tc>
                  <a:txBody>
                    <a:bodyPr/>
                    <a:lstStyle/>
                    <a:p>
                      <a:r>
                        <a:rPr lang="cs-CZ" b="0" dirty="0" smtClean="0"/>
                        <a:t>6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nezemědělských činností místních podniků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19, odstavec 1., písmeno b) - Podpora investic na založení nebo rozvoj nezemědělských činností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960 99</a:t>
                      </a: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199907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cs-CZ" b="0" dirty="0" smtClean="0"/>
                        <a:t>7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rekreačních funkcí lesů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25 – Neproduktivní investice v lesích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2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3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42737"/>
            <a:ext cx="10515600" cy="914400"/>
          </a:xfrm>
        </p:spPr>
        <p:txBody>
          <a:bodyPr>
            <a:normAutofit/>
          </a:bodyPr>
          <a:lstStyle/>
          <a:p>
            <a:r>
              <a:rPr lang="cs-CZ" sz="2200" b="1" dirty="0" err="1">
                <a:solidFill>
                  <a:prstClr val="black"/>
                </a:solidFill>
              </a:rPr>
              <a:t>Fiche</a:t>
            </a:r>
            <a:r>
              <a:rPr lang="cs-CZ" sz="2200" b="1" dirty="0">
                <a:solidFill>
                  <a:prstClr val="black"/>
                </a:solidFill>
              </a:rPr>
              <a:t> 1 – Zlepšení podmínek pro vznik, provoz a činnost malých a středních podniků na území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Podpora zahrnuje činnosti v oblasti odborného vzdělávání a získávání dovedností a informační akce.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Podpora je určena osobám pracujícím v odvětvích zemědělství, potravinářství a lesnictví, uživatelům půdy a jiným hospodářským subjektům, jež jsou malými nebo středními podniky působícími ve venkovských oblastech.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prstClr val="black"/>
                </a:solidFill>
              </a:rPr>
              <a:t>Oblast podpory: </a:t>
            </a:r>
            <a:r>
              <a:rPr lang="cs-CZ" sz="1800" dirty="0">
                <a:solidFill>
                  <a:prstClr val="black"/>
                </a:solidFill>
              </a:rPr>
              <a:t>Činnosti v oblasti odborného vzdělávání a získávání dovedností mohou zahrnovat vzdělávací kurzy a workshopy.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prstClr val="black"/>
                </a:solidFill>
              </a:rPr>
              <a:t>Žadatel:</a:t>
            </a:r>
            <a:r>
              <a:rPr lang="cs-CZ" sz="1800" dirty="0">
                <a:solidFill>
                  <a:prstClr val="black"/>
                </a:solidFill>
              </a:rPr>
              <a:t> Subjekt zajišťující odborné vzdělávání či jiné předávání znalostí a informační akce.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prstClr val="black"/>
                </a:solidFill>
              </a:rPr>
              <a:t>Dotace: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b="1" dirty="0">
                <a:solidFill>
                  <a:prstClr val="black"/>
                </a:solidFill>
              </a:rPr>
              <a:t>70 </a:t>
            </a:r>
            <a:r>
              <a:rPr lang="cs-CZ" sz="1800" b="1" dirty="0" smtClean="0">
                <a:solidFill>
                  <a:prstClr val="black"/>
                </a:solidFill>
              </a:rPr>
              <a:t>%/90 </a:t>
            </a:r>
            <a:r>
              <a:rPr lang="cs-CZ" sz="1800" b="1" dirty="0">
                <a:solidFill>
                  <a:prstClr val="black"/>
                </a:solidFill>
              </a:rPr>
              <a:t>% </a:t>
            </a:r>
            <a:r>
              <a:rPr lang="cs-CZ" sz="1800" dirty="0">
                <a:solidFill>
                  <a:prstClr val="black"/>
                </a:solidFill>
              </a:rPr>
              <a:t>dle </a:t>
            </a:r>
            <a:r>
              <a:rPr lang="cs-CZ" sz="1800" dirty="0" smtClean="0">
                <a:solidFill>
                  <a:prstClr val="black"/>
                </a:solidFill>
              </a:rPr>
              <a:t>zaměření</a:t>
            </a:r>
            <a:endParaRPr lang="cs-CZ" sz="1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cs-CZ" sz="1600" dirty="0" smtClean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>
                <a:solidFill>
                  <a:prstClr val="black"/>
                </a:solidFill>
              </a:rPr>
              <a:t>Např</a:t>
            </a:r>
            <a:r>
              <a:rPr lang="cs-CZ" sz="1600" dirty="0">
                <a:solidFill>
                  <a:prstClr val="black"/>
                </a:solidFill>
              </a:rPr>
              <a:t>. nájem sálu, učebny, pronájem informační a audiovizuální techniky, pronájem software, vč. dodávky technických služeb, výukové materiály, cestovní výdaje lektora, cestovní výdaje příjemce dotace/organizátora v přímé souvislosti s realizací projektu, výdaje spojené s činností lektorů a tlumočníků, nákup zboží a služeb (např.: ochutnávka, vzorky), občerstvení účastníků, nákup kancelářských potřeb nutných pro zabezpečení projektu (papírenské potřeby, psací potřeby, pravítka, toner), náklady na propagaci akce (náklady spojené s propagací v médiích, náklady na tisk a distribuci letáku, plakátů, pozvánek)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Pravidla str. </a:t>
            </a:r>
            <a:r>
              <a:rPr lang="cs-CZ" sz="1800" dirty="0" smtClean="0">
                <a:solidFill>
                  <a:prstClr val="black"/>
                </a:solidFill>
              </a:rPr>
              <a:t>35 </a:t>
            </a:r>
            <a:r>
              <a:rPr lang="cs-CZ" sz="1800" dirty="0">
                <a:solidFill>
                  <a:prstClr val="black"/>
                </a:solidFill>
              </a:rPr>
              <a:t>– </a:t>
            </a:r>
            <a:r>
              <a:rPr lang="cs-CZ" sz="1800" dirty="0" smtClean="0">
                <a:solidFill>
                  <a:prstClr val="black"/>
                </a:solidFill>
              </a:rPr>
              <a:t>40 </a:t>
            </a:r>
            <a:r>
              <a:rPr lang="cs-CZ" sz="1800" dirty="0">
                <a:solidFill>
                  <a:prstClr val="black"/>
                </a:solidFill>
              </a:rPr>
              <a:t>(článek 14</a:t>
            </a:r>
            <a:r>
              <a:rPr lang="cs-CZ" sz="1800" dirty="0" smtClean="0">
                <a:solidFill>
                  <a:prstClr val="black"/>
                </a:solidFill>
              </a:rPr>
              <a:t>)</a:t>
            </a:r>
            <a:endParaRPr lang="cs-CZ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5036" cy="6455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70021"/>
            <a:ext cx="10515600" cy="920667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2 – Zlepšení podmínek pro činnost regionálních zemědělských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Oblast podpory: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hmotné a nehmotné investice v živočišné a rostlinné výrobě, je určena na investice do zemědělských staveb a technologií pro živočišnou a rostlinnou výrobu a pro školkařskou produkci. Podporovány budou též investice na pořízení mobilních strojů pro zemědělskou výrobu a investice do pořízení </a:t>
            </a:r>
            <a:r>
              <a:rPr lang="cs-CZ" sz="1800" dirty="0" err="1">
                <a:solidFill>
                  <a:prstClr val="black"/>
                </a:solidFill>
              </a:rPr>
              <a:t>peletovacích</a:t>
            </a:r>
            <a:r>
              <a:rPr lang="cs-CZ" sz="1800" dirty="0">
                <a:solidFill>
                  <a:prstClr val="black"/>
                </a:solidFill>
              </a:rPr>
              <a:t> zařízení pro vlastní spotřebu v zemědělském podniku.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Žadatel: zemědělský podnikatel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prstClr val="black"/>
                </a:solidFill>
              </a:rPr>
              <a:t>Dotace: </a:t>
            </a:r>
            <a:r>
              <a:rPr lang="pl-PL" sz="1800" b="1" dirty="0">
                <a:solidFill>
                  <a:prstClr val="black"/>
                </a:solidFill>
              </a:rPr>
              <a:t>50 %</a:t>
            </a:r>
            <a:r>
              <a:rPr lang="pl-PL" sz="1800" dirty="0">
                <a:solidFill>
                  <a:prstClr val="black"/>
                </a:solidFill>
              </a:rPr>
              <a:t> výdajů (může být navýšena o 10 % pro mladé začínající zemědělce nebo pro oblasti s přírodními nebo jinými zvláštními </a:t>
            </a:r>
            <a:r>
              <a:rPr lang="pl-PL" sz="1800" dirty="0" smtClean="0">
                <a:solidFill>
                  <a:prstClr val="black"/>
                </a:solidFill>
              </a:rPr>
              <a:t>omezeními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stavby, stroje a technologie v živočišné výrobě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stavby, stroje a technologie pro rostlinnou a školkařskou výrobu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 err="1">
                <a:solidFill>
                  <a:prstClr val="black"/>
                </a:solidFill>
              </a:rPr>
              <a:t>peletárny</a:t>
            </a:r>
            <a:r>
              <a:rPr lang="cs-CZ" sz="1800" dirty="0">
                <a:solidFill>
                  <a:prstClr val="black"/>
                </a:solidFill>
              </a:rPr>
              <a:t>, jejichž veškerá produkce bude spotřebována přímo v zemědělském podniku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prstClr val="black"/>
                </a:solidFill>
              </a:rPr>
              <a:t>nákup nemovitosti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Pravidla </a:t>
            </a:r>
            <a:r>
              <a:rPr lang="pl-PL" sz="1800" dirty="0">
                <a:solidFill>
                  <a:prstClr val="black"/>
                </a:solidFill>
              </a:rPr>
              <a:t>str. </a:t>
            </a:r>
            <a:r>
              <a:rPr lang="pl-PL" sz="1800" dirty="0" smtClean="0">
                <a:solidFill>
                  <a:prstClr val="black"/>
                </a:solidFill>
              </a:rPr>
              <a:t>41 </a:t>
            </a:r>
            <a:r>
              <a:rPr lang="pl-PL" sz="1800" dirty="0">
                <a:solidFill>
                  <a:prstClr val="black"/>
                </a:solidFill>
              </a:rPr>
              <a:t>– </a:t>
            </a:r>
            <a:r>
              <a:rPr lang="pl-PL" sz="1800" dirty="0" smtClean="0">
                <a:solidFill>
                  <a:prstClr val="black"/>
                </a:solidFill>
              </a:rPr>
              <a:t>43 </a:t>
            </a:r>
            <a:r>
              <a:rPr lang="pl-PL" sz="1800" dirty="0">
                <a:solidFill>
                  <a:prstClr val="black"/>
                </a:solidFill>
              </a:rPr>
              <a:t>(článek 17, odstavec 1., písmeno a</a:t>
            </a:r>
            <a:r>
              <a:rPr lang="pl-PL" sz="1800" dirty="0" smtClean="0">
                <a:solidFill>
                  <a:prstClr val="black"/>
                </a:solidFill>
              </a:rPr>
              <a:t>)) </a:t>
            </a:r>
            <a:endParaRPr lang="cs-CZ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8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53" y="395822"/>
            <a:ext cx="11486147" cy="64621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3 - Zpracování a uvádění na trh zemědělských produktů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Oblast podpory: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Podpora zahrnuje hmotné a nehmotné investice, které se týkají </a:t>
            </a:r>
            <a:r>
              <a:rPr lang="cs-CZ" sz="1600" b="1" dirty="0">
                <a:solidFill>
                  <a:prstClr val="black"/>
                </a:solidFill>
              </a:rPr>
              <a:t>zpracování zemědělských produktů </a:t>
            </a:r>
            <a:r>
              <a:rPr lang="cs-CZ" sz="1600" dirty="0">
                <a:solidFill>
                  <a:prstClr val="black"/>
                </a:solidFill>
              </a:rPr>
              <a:t>a jejich </a:t>
            </a:r>
            <a:r>
              <a:rPr lang="cs-CZ" sz="1600" b="1" dirty="0">
                <a:solidFill>
                  <a:prstClr val="black"/>
                </a:solidFill>
              </a:rPr>
              <a:t>uvádění na trh</a:t>
            </a:r>
            <a:r>
              <a:rPr lang="cs-CZ" sz="1600" dirty="0">
                <a:solidFill>
                  <a:prstClr val="black"/>
                </a:solidFill>
              </a:rPr>
              <a:t>. Způsobilé výdaje jsou investice do výstavby a rekonstrukce budov včetně nezbytných manipulačních ploch, pořízení strojů, nástrojů a zařízení pro zpracování zemědělských produktů, finální úpravu, balení, značení výrobků (včetně technologií souvisejících s </a:t>
            </a:r>
            <a:r>
              <a:rPr lang="cs-CZ" sz="1600" dirty="0" err="1">
                <a:solidFill>
                  <a:prstClr val="black"/>
                </a:solidFill>
              </a:rPr>
              <a:t>dohledatelností</a:t>
            </a:r>
            <a:r>
              <a:rPr lang="cs-CZ" sz="1600" dirty="0">
                <a:solidFill>
                  <a:prstClr val="black"/>
                </a:solidFill>
              </a:rPr>
              <a:t> produktů) a investic souvisejících se skladováním zpracovávané suroviny, výrobků a druhotných surovin vznikajících při zpracování.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Žadatel: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Zemědělský podnikatel dle zákona č. 252/1997 </a:t>
            </a:r>
            <a:r>
              <a:rPr lang="cs-CZ" sz="1600" dirty="0" err="1">
                <a:solidFill>
                  <a:prstClr val="black"/>
                </a:solidFill>
              </a:rPr>
              <a:t>Sb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výrobce potravin nebo surovin určených pro lidskou spotřebu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výrobce krmiv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jiný subjekt aktivní ve zpracování, uvádění na trh a vývoji zemědělských produktů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Dotace: </a:t>
            </a:r>
            <a:r>
              <a:rPr lang="cs-CZ" sz="1600" b="1" dirty="0">
                <a:solidFill>
                  <a:prstClr val="black"/>
                </a:solidFill>
              </a:rPr>
              <a:t>35 %</a:t>
            </a:r>
            <a:r>
              <a:rPr lang="cs-CZ" sz="1600" dirty="0">
                <a:solidFill>
                  <a:prstClr val="black"/>
                </a:solidFill>
              </a:rPr>
              <a:t> pro střední podniky, </a:t>
            </a:r>
            <a:r>
              <a:rPr lang="cs-CZ" sz="1600" b="1" dirty="0">
                <a:solidFill>
                  <a:prstClr val="black"/>
                </a:solidFill>
              </a:rPr>
              <a:t>45 % </a:t>
            </a:r>
            <a:r>
              <a:rPr lang="cs-CZ" sz="1600" dirty="0">
                <a:solidFill>
                  <a:prstClr val="black"/>
                </a:solidFill>
              </a:rPr>
              <a:t>pro malé a </a:t>
            </a:r>
            <a:r>
              <a:rPr lang="cs-CZ" sz="1600" dirty="0" err="1">
                <a:solidFill>
                  <a:prstClr val="black"/>
                </a:solidFill>
              </a:rPr>
              <a:t>mikropodniky</a:t>
            </a:r>
            <a:r>
              <a:rPr lang="cs-CZ" sz="1600" dirty="0">
                <a:solidFill>
                  <a:prstClr val="black"/>
                </a:solidFill>
              </a:rPr>
              <a:t> (V případě zpracování zemědělských produktů, kdy výstupním produktem je produkt nespadající pod přílohu I Smlouvy o fungování EU 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solidFill>
                  <a:prstClr val="black"/>
                </a:solidFill>
              </a:rPr>
              <a:t>50 %  </a:t>
            </a:r>
            <a:r>
              <a:rPr lang="cs-CZ" sz="1600" dirty="0">
                <a:solidFill>
                  <a:prstClr val="black"/>
                </a:solidFill>
              </a:rPr>
              <a:t>(V případě zpracování zemědělských produktů, kdy výstupním produktem je produkt spadající pod přílohu I Smlouvy o fungování EU, a uvádění zemědělských produktů na trh)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Pravidla str. </a:t>
            </a:r>
            <a:r>
              <a:rPr lang="cs-CZ" sz="1600" dirty="0" smtClean="0">
                <a:solidFill>
                  <a:prstClr val="black"/>
                </a:solidFill>
              </a:rPr>
              <a:t>44 </a:t>
            </a:r>
            <a:r>
              <a:rPr lang="cs-CZ" sz="1600" dirty="0">
                <a:solidFill>
                  <a:prstClr val="black"/>
                </a:solidFill>
              </a:rPr>
              <a:t>– </a:t>
            </a:r>
            <a:r>
              <a:rPr lang="cs-CZ" sz="1600" dirty="0" smtClean="0">
                <a:solidFill>
                  <a:prstClr val="black"/>
                </a:solidFill>
              </a:rPr>
              <a:t>46 </a:t>
            </a:r>
            <a:r>
              <a:rPr lang="cs-CZ" sz="1600" dirty="0">
                <a:solidFill>
                  <a:prstClr val="black"/>
                </a:solidFill>
              </a:rPr>
              <a:t>(</a:t>
            </a:r>
            <a:r>
              <a:rPr lang="pl-PL" sz="1600" dirty="0">
                <a:solidFill>
                  <a:prstClr val="black"/>
                </a:solidFill>
              </a:rPr>
              <a:t>Článek 17, odstavec 1., písmeno b</a:t>
            </a:r>
            <a:r>
              <a:rPr lang="pl-PL" sz="1600" dirty="0" smtClean="0">
                <a:solidFill>
                  <a:prstClr val="black"/>
                </a:solidFill>
              </a:rPr>
              <a:t>))</a:t>
            </a:r>
            <a:endParaRPr lang="cs-CZ" sz="1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3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6187" cy="64565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4 - Rozvoj lesnické infrastruktury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Oblast podpory: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Podpora zahrnuje hmotné nebo nehmotné investice, které souvisejí s rekonstrukcí a budováním lesnické infrastruktury vedoucí ke zlepšení kvality či zvýšení hustoty lesních cest. Kromě rekonstrukce a výstavby lesních cest bude podporována i obnova či nová výstavba souvisejících objektů a technického vybavení.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Žadatel: Držitelé (vlastníci, nájemci, pachtýři nebo vypůjčitelé) lesů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Držitelem lesa se rozumí osoba, která v předmětném lese hospodaří (je vlastníkem lesa nebo osobou, která má práva a povinnosti vlastníka lesa podle zákona č. 289/1995 Sb., o lesích a o změně a doplnění některých zákonů (lesní zákon), ve znění pozdějších předpisů).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Dotace: </a:t>
            </a:r>
            <a:r>
              <a:rPr lang="cs-CZ" sz="1600" b="1" dirty="0">
                <a:solidFill>
                  <a:prstClr val="black"/>
                </a:solidFill>
              </a:rPr>
              <a:t>90 %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investice, které souvisejí s </a:t>
            </a:r>
            <a:r>
              <a:rPr lang="cs-CZ" sz="1600" b="1" dirty="0">
                <a:solidFill>
                  <a:prstClr val="black"/>
                </a:solidFill>
              </a:rPr>
              <a:t>výstavbou lesních cest </a:t>
            </a:r>
            <a:r>
              <a:rPr lang="cs-CZ" sz="1600" dirty="0">
                <a:solidFill>
                  <a:prstClr val="black"/>
                </a:solidFill>
              </a:rPr>
              <a:t>1L a 2L a </a:t>
            </a:r>
            <a:r>
              <a:rPr lang="cs-CZ" sz="1600" b="1" dirty="0">
                <a:solidFill>
                  <a:prstClr val="black"/>
                </a:solidFill>
              </a:rPr>
              <a:t>rekonstrukcemi lesních cest </a:t>
            </a:r>
            <a:r>
              <a:rPr lang="cs-CZ" sz="1600" dirty="0">
                <a:solidFill>
                  <a:prstClr val="black"/>
                </a:solidFill>
              </a:rPr>
              <a:t>(1L a 2L), lesních svážnic (3L) a technologických linek (4L) na lesní cesty 1L a 2L, včetně souvisejících objektů (mosty, propustky, hospodářské propustky, brody, opěrné a zárubní zdi, lesní sklady) a vybavení lesních cest (bezpečnostní zařízení, dopravní značky, body záchrany)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nezbytné vyvolané investice (např. přeložky inženýrských sítí, úpravy staveb dopravní infrastruktury apod.) ve vlastnictví žadatele/příjemce dotace i třetích osob (např. správců technické dopravní infrastruktury apod.);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projekční a průzkumné práce a inženýrská činnost během realizace projektu;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nákup pozemku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Pravidla str. </a:t>
            </a:r>
            <a:r>
              <a:rPr lang="cs-CZ" sz="1600" dirty="0" smtClean="0">
                <a:solidFill>
                  <a:prstClr val="black"/>
                </a:solidFill>
              </a:rPr>
              <a:t>47 </a:t>
            </a:r>
            <a:r>
              <a:rPr lang="cs-CZ" sz="1600" dirty="0">
                <a:solidFill>
                  <a:prstClr val="black"/>
                </a:solidFill>
              </a:rPr>
              <a:t>– </a:t>
            </a:r>
            <a:r>
              <a:rPr lang="cs-CZ" sz="1600" dirty="0" smtClean="0">
                <a:solidFill>
                  <a:prstClr val="black"/>
                </a:solidFill>
              </a:rPr>
              <a:t>50 </a:t>
            </a:r>
            <a:r>
              <a:rPr lang="cs-CZ" sz="1600" dirty="0">
                <a:solidFill>
                  <a:prstClr val="black"/>
                </a:solidFill>
              </a:rPr>
              <a:t>(Článek 17, odstavec 1., písmeno c</a:t>
            </a:r>
            <a:r>
              <a:rPr lang="cs-CZ" sz="1600" dirty="0" smtClean="0">
                <a:solidFill>
                  <a:prstClr val="black"/>
                </a:solidFill>
              </a:rPr>
              <a:t>))</a:t>
            </a:r>
            <a:endParaRPr lang="cs-CZ" sz="1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13" y="402073"/>
            <a:ext cx="11475036" cy="6455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4155"/>
            <a:ext cx="10515600" cy="741780"/>
          </a:xfrm>
        </p:spPr>
        <p:txBody>
          <a:bodyPr/>
          <a:lstStyle/>
          <a:p>
            <a:r>
              <a:rPr lang="cs-CZ" sz="2400" b="1" dirty="0" err="1">
                <a:solidFill>
                  <a:prstClr val="black"/>
                </a:solidFill>
              </a:rPr>
              <a:t>Fiche</a:t>
            </a:r>
            <a:r>
              <a:rPr lang="cs-CZ" sz="2400" b="1" dirty="0">
                <a:solidFill>
                  <a:prstClr val="black"/>
                </a:solidFill>
              </a:rPr>
              <a:t> 5 - Rozvoj zemědělské infrastruktury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6083"/>
            <a:ext cx="10515600" cy="46208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Oblast podpory: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Podpora zahrnuje hmotné nebo nehmotné investice, které souvisejí s rekonstrukcí a budováním zemědělské infrastruktury vedoucí ke </a:t>
            </a:r>
            <a:r>
              <a:rPr lang="cs-CZ" sz="1600" b="1" dirty="0">
                <a:solidFill>
                  <a:prstClr val="black"/>
                </a:solidFill>
              </a:rPr>
              <a:t>zlepšení kvality či zvýšení hustoty polních cest</a:t>
            </a:r>
            <a:r>
              <a:rPr lang="cs-CZ" sz="16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Žadatel: obec nebo zemědělský podnikatel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Dotace: </a:t>
            </a:r>
            <a:r>
              <a:rPr lang="cs-CZ" sz="1600" b="1" dirty="0">
                <a:solidFill>
                  <a:prstClr val="black"/>
                </a:solidFill>
              </a:rPr>
              <a:t>90 %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zemní a stavební práce včetně přesunů hmot,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stavební materiál,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nákup, výsadba a zajištění zeleně,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zařízení staveniště,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nezbytné vyvolané investice (přeložky inženýrských sítí nebo úpravy staveb dopravní infrastruktury) ve vlastnictví žadatele/příjemce dotace i třetích osob (např. správců technické dopravní infrastruktury apod.);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projekční a průzkumné práce a inženýrská činnost během realizace projektu;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prstClr val="black"/>
                </a:solidFill>
              </a:rPr>
              <a:t>nákup pozemku maximálně do částky odpovídající 10 % způsobilých výdajů, ze kterých je stanovena dotace.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</a:rPr>
              <a:t>Pravidla str. </a:t>
            </a:r>
            <a:r>
              <a:rPr lang="cs-CZ" sz="1600" dirty="0" smtClean="0">
                <a:solidFill>
                  <a:prstClr val="black"/>
                </a:solidFill>
              </a:rPr>
              <a:t>51 </a:t>
            </a:r>
            <a:r>
              <a:rPr lang="cs-CZ" sz="1600" dirty="0">
                <a:solidFill>
                  <a:prstClr val="black"/>
                </a:solidFill>
              </a:rPr>
              <a:t>– 52 (Článek 17, odstavec 1., písmeno c</a:t>
            </a:r>
            <a:r>
              <a:rPr lang="cs-CZ" sz="1600" dirty="0" smtClean="0">
                <a:solidFill>
                  <a:prstClr val="black"/>
                </a:solidFill>
              </a:rPr>
              <a:t>))</a:t>
            </a:r>
            <a:endParaRPr lang="cs-CZ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5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3102</Words>
  <Application>Microsoft Office PowerPoint</Application>
  <PresentationFormat>Širokoúhlá obrazovka</PresentationFormat>
  <Paragraphs>245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Seminář pro potenciální žadatele v rámci 2. výzvy Programu rozvoje venkova</vt:lpstr>
      <vt:lpstr>Základní informace o výzvě</vt:lpstr>
      <vt:lpstr>Základní informace o výzvě</vt:lpstr>
      <vt:lpstr>Alokace výzvy Alokace výzvy: 7 611 580,- Kč </vt:lpstr>
      <vt:lpstr>Fiche 1 – Zlepšení podmínek pro vznik, provoz a činnost malých a středních podniků na území MAS</vt:lpstr>
      <vt:lpstr>Fiche 2 – Zlepšení podmínek pro činnost regionálních zemědělských podniků</vt:lpstr>
      <vt:lpstr>Fiche 3 - Zpracování a uvádění na trh zemědělských produktů</vt:lpstr>
      <vt:lpstr>Fiche 4 - Rozvoj lesnické infrastruktury</vt:lpstr>
      <vt:lpstr>Fiche 5 - Rozvoj zemědělské infrastruktury</vt:lpstr>
      <vt:lpstr>Fiche 6 - Rozvoj nezemědělských činností místních podniků</vt:lpstr>
      <vt:lpstr>Fiche 7 - Rozvoj rekreačních funkcí lesů</vt:lpstr>
      <vt:lpstr>Postup podání žádosti o podporu</vt:lpstr>
      <vt:lpstr>Přílohy k žádosti 1/5:</vt:lpstr>
      <vt:lpstr>Přílohy k žádosti 2/5:</vt:lpstr>
      <vt:lpstr>Přílohy k žádosti 3/5:</vt:lpstr>
      <vt:lpstr>Přílohy k žádosti 4/5:</vt:lpstr>
      <vt:lpstr>Přílohy k žádosti 5/5:</vt:lpstr>
      <vt:lpstr>Hodnocení projektů</vt:lpstr>
      <vt:lpstr>Hodnocení projektů</vt:lpstr>
      <vt:lpstr>Důležité odkazy</vt:lpstr>
      <vt:lpstr>Prezentace aplikace PowerPoint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 v rámci 2. výzvy Programu rozvoje venkova</dc:title>
  <dc:creator>Pc1</dc:creator>
  <cp:lastModifiedBy>Pc2</cp:lastModifiedBy>
  <cp:revision>19</cp:revision>
  <dcterms:created xsi:type="dcterms:W3CDTF">2019-06-06T06:00:10Z</dcterms:created>
  <dcterms:modified xsi:type="dcterms:W3CDTF">2019-06-20T10:55:55Z</dcterms:modified>
</cp:coreProperties>
</file>